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8" r:id="rId3"/>
    <p:sldId id="262" r:id="rId4"/>
    <p:sldId id="259" r:id="rId5"/>
    <p:sldId id="270" r:id="rId6"/>
    <p:sldId id="269" r:id="rId7"/>
    <p:sldId id="261" r:id="rId8"/>
    <p:sldId id="260" r:id="rId9"/>
    <p:sldId id="257" r:id="rId10"/>
    <p:sldId id="281" r:id="rId11"/>
    <p:sldId id="265" r:id="rId12"/>
    <p:sldId id="263" r:id="rId13"/>
    <p:sldId id="264" r:id="rId14"/>
    <p:sldId id="271" r:id="rId15"/>
    <p:sldId id="266" r:id="rId16"/>
    <p:sldId id="267" r:id="rId17"/>
    <p:sldId id="268" r:id="rId18"/>
    <p:sldId id="272" r:id="rId19"/>
    <p:sldId id="276" r:id="rId20"/>
    <p:sldId id="277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4660"/>
  </p:normalViewPr>
  <p:slideViewPr>
    <p:cSldViewPr>
      <p:cViewPr varScale="1">
        <p:scale>
          <a:sx n="103" d="100"/>
          <a:sy n="103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oryakina\&#1059;&#1074;&#1077;&#1076;&#1086;&#1084;&#1083;&#1077;&#1085;&#1080;&#1077;%20&#1086;%20&#1082;&#1086;&#1085;&#1090;&#1088;&#1086;&#1083;&#1080;&#1088;&#1091;&#1077;&#1084;&#1099;&#1093;%20&#1089;&#1076;&#1077;&#1083;&#1082;&#1072;&#1093;\&#1055;&#1088;&#1086;&#1076;&#1072;&#1078;&#1080;\&#1076;&#1086;&#1088;&#1086;&#1075;&#1080;&#1077;%20&#1080;%20&#1083;&#1102;&#1073;&#1080;&#1084;&#1099;&#107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Диаграмма!$A$1:$A$6</c:f>
              <c:strCache>
                <c:ptCount val="6"/>
                <c:pt idx="0">
                  <c:v>Банковское дело</c:v>
                </c:pt>
                <c:pt idx="1">
                  <c:v>Страхование</c:v>
                </c:pt>
                <c:pt idx="2">
                  <c:v>Торговля</c:v>
                </c:pt>
                <c:pt idx="3">
                  <c:v>Научные исследования и разработки</c:v>
                </c:pt>
                <c:pt idx="4">
                  <c:v>Производство</c:v>
                </c:pt>
                <c:pt idx="5">
                  <c:v>Добыча полезных ископаемых</c:v>
                </c:pt>
              </c:strCache>
            </c:strRef>
          </c:cat>
          <c:val>
            <c:numRef>
              <c:f>Диаграмма!$D$1:$D$6</c:f>
              <c:numCache>
                <c:formatCode>0%</c:formatCode>
                <c:ptCount val="6"/>
                <c:pt idx="0">
                  <c:v>0.2</c:v>
                </c:pt>
                <c:pt idx="1">
                  <c:v>0.16000000000000003</c:v>
                </c:pt>
                <c:pt idx="2">
                  <c:v>0.44000000000000006</c:v>
                </c:pt>
                <c:pt idx="3">
                  <c:v>0.12000000000000002</c:v>
                </c:pt>
                <c:pt idx="4">
                  <c:v>4.0000000000000022E-2</c:v>
                </c:pt>
                <c:pt idx="5">
                  <c:v>4.0000000000000022E-2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098263458097436"/>
          <c:y val="7.0380741060734026E-2"/>
          <c:w val="0.36288836750320469"/>
          <c:h val="0.81267696899483577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039C8-0505-4C3E-AF2E-CB5EDCCD2EEB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2EB65-8496-42AB-A0A6-0C1149F4ED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2EB65-8496-42AB-A0A6-0C1149F4EDB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2EB65-8496-42AB-A0A6-0C1149F4EDB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2EB65-8496-42AB-A0A6-0C1149F4EDB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lans2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7772400" cy="1470025"/>
          </a:xfrm>
        </p:spPr>
        <p:txBody>
          <a:bodyPr/>
          <a:lstStyle/>
          <a:p>
            <a:r>
              <a:rPr lang="ru-RU" b="1" dirty="0" smtClean="0"/>
              <a:t>Подготовка уведомлений о контролируемых сделках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4509120"/>
            <a:ext cx="5616624" cy="10081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Корякина Алёна, системный аналитик ЗАО «ОВИОНТ ИНФОРМ»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Состав и структура </a:t>
            </a:r>
            <a:r>
              <a:rPr lang="ru-RU" sz="3200" b="1" dirty="0" err="1" smtClean="0"/>
              <a:t>УоКС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u="sng" dirty="0" smtClean="0"/>
              <a:t>Титульный лист</a:t>
            </a:r>
            <a:r>
              <a:rPr lang="ru-RU" sz="2800" dirty="0" smtClean="0"/>
              <a:t>;</a:t>
            </a:r>
          </a:p>
          <a:p>
            <a:pPr marL="514350" indent="-514350">
              <a:buAutoNum type="arabicPeriod"/>
            </a:pPr>
            <a:r>
              <a:rPr lang="ru-RU" sz="2800" u="sng" dirty="0" smtClean="0"/>
              <a:t>Разделы 1А </a:t>
            </a:r>
            <a:r>
              <a:rPr lang="ru-RU" sz="2800" dirty="0" smtClean="0"/>
              <a:t>– Сведения о контролируемой сделке (группе однородных сделок);</a:t>
            </a:r>
          </a:p>
          <a:p>
            <a:pPr marL="514350" indent="-514350">
              <a:buAutoNum type="arabicPeriod"/>
            </a:pPr>
            <a:r>
              <a:rPr lang="ru-RU" sz="2800" u="sng" dirty="0" smtClean="0"/>
              <a:t>Разделы 1Б </a:t>
            </a:r>
            <a:r>
              <a:rPr lang="ru-RU" sz="2800" dirty="0" smtClean="0"/>
              <a:t>– Сведения о предмете сделки;</a:t>
            </a:r>
          </a:p>
          <a:p>
            <a:pPr marL="514350" indent="-514350">
              <a:buAutoNum type="arabicPeriod"/>
            </a:pPr>
            <a:r>
              <a:rPr lang="ru-RU" sz="2800" u="sng" dirty="0" smtClean="0"/>
              <a:t>Разделы 2</a:t>
            </a:r>
            <a:r>
              <a:rPr lang="ru-RU" sz="2800" dirty="0" smtClean="0"/>
              <a:t> – Сведения об участнике сделки – организации;</a:t>
            </a:r>
          </a:p>
          <a:p>
            <a:pPr marL="514350" indent="-514350">
              <a:buAutoNum type="arabicPeriod"/>
            </a:pPr>
            <a:r>
              <a:rPr lang="ru-RU" sz="2800" u="sng" dirty="0" smtClean="0"/>
              <a:t>Разделы 3</a:t>
            </a:r>
            <a:r>
              <a:rPr lang="ru-RU" sz="2800" dirty="0" smtClean="0"/>
              <a:t> – Сведения об участнике сделки – физическом лице.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Как работают с УОКС в ФНС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7056784" cy="48965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Противодействие применению </a:t>
            </a:r>
            <a:r>
              <a:rPr lang="ru-RU" sz="2800" dirty="0" err="1" smtClean="0"/>
              <a:t>офшорных</a:t>
            </a:r>
            <a:r>
              <a:rPr lang="ru-RU" sz="2800" dirty="0" smtClean="0"/>
              <a:t> схем для ухода от налогов – задача первого плана для налоговых органов (М. </a:t>
            </a:r>
            <a:r>
              <a:rPr lang="ru-RU" sz="2800" dirty="0" err="1" smtClean="0"/>
              <a:t>Мишустин</a:t>
            </a:r>
            <a:r>
              <a:rPr lang="ru-RU" sz="2800" dirty="0" smtClean="0"/>
              <a:t>). </a:t>
            </a:r>
          </a:p>
          <a:p>
            <a:r>
              <a:rPr lang="ru-RU" sz="2800" dirty="0" smtClean="0"/>
              <a:t>Один из основных инструментов такого противодействия – контроль за трансфертными ценами;</a:t>
            </a:r>
          </a:p>
          <a:p>
            <a:r>
              <a:rPr lang="ru-RU" sz="2800" dirty="0" smtClean="0"/>
              <a:t>На сегодняшний день в ФНС поступило уже </a:t>
            </a:r>
            <a:r>
              <a:rPr lang="ru-RU" sz="2800" b="1" u="sng" dirty="0" smtClean="0">
                <a:solidFill>
                  <a:srgbClr val="FF0000"/>
                </a:solidFill>
              </a:rPr>
              <a:t>более 4,6 тысяч</a:t>
            </a:r>
            <a:r>
              <a:rPr lang="ru-RU" sz="2800" dirty="0" smtClean="0"/>
              <a:t> </a:t>
            </a:r>
            <a:r>
              <a:rPr lang="ru-RU" sz="2800" dirty="0" err="1" smtClean="0"/>
              <a:t>УоКС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Как работают с УОКС в ФНС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7488832" cy="5256584"/>
          </a:xfrm>
        </p:spPr>
        <p:txBody>
          <a:bodyPr>
            <a:normAutofit/>
          </a:bodyPr>
          <a:lstStyle/>
          <a:p>
            <a:r>
              <a:rPr lang="ru-RU" sz="2600" dirty="0" smtClean="0"/>
              <a:t>Сбор, хранение и анализ информации о КС осуществляется программным обеспечением, формирующим </a:t>
            </a:r>
            <a:r>
              <a:rPr lang="ru-RU" sz="2600" b="1" dirty="0" smtClean="0">
                <a:solidFill>
                  <a:srgbClr val="FF0000"/>
                </a:solidFill>
              </a:rPr>
              <a:t>информационный ресурс «Трансфертная цена» </a:t>
            </a:r>
            <a:r>
              <a:rPr lang="ru-RU" sz="2600" dirty="0" smtClean="0"/>
              <a:t>(ИР «ТЦ»);</a:t>
            </a:r>
          </a:p>
          <a:p>
            <a:r>
              <a:rPr lang="ru-RU" sz="2600" dirty="0" smtClean="0"/>
              <a:t>ИР «ТЦ» введен в эксплуатацию </a:t>
            </a:r>
            <a:r>
              <a:rPr lang="ru-RU" sz="2600" dirty="0" smtClean="0">
                <a:solidFill>
                  <a:srgbClr val="FF0000"/>
                </a:solidFill>
              </a:rPr>
              <a:t>с 21 января 2013 года </a:t>
            </a:r>
            <a:r>
              <a:rPr lang="ru-RU" sz="2600" i="1" dirty="0" smtClean="0"/>
              <a:t>Приказом ФНС от 27.12.2012 № ММВ-7-6/1009@;</a:t>
            </a:r>
          </a:p>
          <a:p>
            <a:r>
              <a:rPr lang="ru-RU" sz="2600" dirty="0" smtClean="0"/>
              <a:t>Состав реквизитов и порядок формирования ИР «ТЦ» утверждены </a:t>
            </a:r>
            <a:r>
              <a:rPr lang="ru-RU" sz="2600" i="1" dirty="0" smtClean="0"/>
              <a:t>Приказом ФНС от 10.05.2012 № ММВ-7-13/298@.</a:t>
            </a: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Состав реквизитов </a:t>
            </a:r>
            <a:br>
              <a:rPr lang="ru-RU" sz="3200" b="1" dirty="0" smtClean="0"/>
            </a:br>
            <a:r>
              <a:rPr lang="ru-RU" sz="3200" b="1" dirty="0" smtClean="0"/>
              <a:t>ИР «ТРАНСФЕРТНАЯ ЦЕНА»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427168" cy="547260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Раздел 1. Уведомление о КС;</a:t>
            </a:r>
          </a:p>
          <a:p>
            <a:r>
              <a:rPr lang="ru-RU" sz="2000" dirty="0" smtClean="0"/>
              <a:t>Раздел 2. Извещение о КС;</a:t>
            </a:r>
          </a:p>
          <a:p>
            <a:r>
              <a:rPr lang="ru-RU" sz="2000" dirty="0" smtClean="0"/>
              <a:t>Раздел 3. Уведомление налогоплательщика о направлении извещения в ФНС;</a:t>
            </a:r>
          </a:p>
          <a:p>
            <a:r>
              <a:rPr lang="ru-RU" sz="2000" dirty="0" smtClean="0"/>
              <a:t>Раздел 4. Сведения о выявлении КС в результате проведения повторной выездной налоговой проверки;</a:t>
            </a:r>
          </a:p>
          <a:p>
            <a:r>
              <a:rPr lang="ru-RU" sz="2000" dirty="0" smtClean="0"/>
              <a:t>Раздел 5. Показатели бухгалтерской отчетности;</a:t>
            </a:r>
          </a:p>
          <a:p>
            <a:r>
              <a:rPr lang="ru-RU" sz="2000" dirty="0" smtClean="0"/>
              <a:t>Раздел 6. Показатели бухгалтерской отчетности кредитных организаций;</a:t>
            </a:r>
          </a:p>
          <a:p>
            <a:r>
              <a:rPr lang="ru-RU" sz="2000" dirty="0" smtClean="0"/>
              <a:t>Раздел 7. Показатели бухгалтерской отчетности страховых организаций;</a:t>
            </a:r>
          </a:p>
          <a:p>
            <a:r>
              <a:rPr lang="ru-RU" sz="2000" dirty="0" smtClean="0"/>
              <a:t>Раздел 8. Показатели бухгалтерской отчетности НПФ;</a:t>
            </a:r>
          </a:p>
          <a:p>
            <a:r>
              <a:rPr lang="ru-RU" sz="2000" dirty="0" smtClean="0"/>
              <a:t>Раздел 9. Показатели бухгалтерской отчетности субъектов малого предпринимательства.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88832" cy="120239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Виды деятельности компаний, сдающих уведомление </a:t>
            </a:r>
            <a:br>
              <a:rPr lang="ru-RU" sz="3200" b="1" dirty="0" smtClean="0"/>
            </a:br>
            <a:r>
              <a:rPr lang="ru-RU" sz="2400" b="1" dirty="0" smtClean="0"/>
              <a:t>(по данным наших клиентов)</a:t>
            </a:r>
            <a:endParaRPr lang="ru-RU" sz="2400" b="1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899592" y="1556792"/>
          <a:ext cx="71287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Объемы информации к занесению в </a:t>
            </a:r>
            <a:r>
              <a:rPr lang="ru-RU" sz="3200" b="1" dirty="0" err="1" smtClean="0"/>
              <a:t>УоКС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283152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 2 до 100 000 записей о предметах КС (разделов 1Б);</a:t>
            </a:r>
          </a:p>
          <a:p>
            <a:r>
              <a:rPr lang="ru-RU" sz="2400" dirty="0" smtClean="0"/>
              <a:t>Различные варианты количества записей у наших клиентов: 4, 4, 10, 12, 20, 23, 25, 46, 656, 1008, 2500-3000, 3000, 3758, 4500,10000;</a:t>
            </a:r>
          </a:p>
          <a:p>
            <a:r>
              <a:rPr lang="ru-RU" sz="2400" dirty="0" smtClean="0"/>
              <a:t>Примеры соотношения количества сделок и предметов сделок:</a:t>
            </a:r>
          </a:p>
          <a:p>
            <a:pPr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443711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Сделки (раздел 1А)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</a:t>
                      </a:r>
                      <a:r>
                        <a:rPr lang="ru-RU" baseline="0" dirty="0" smtClean="0"/>
                        <a:t> сделок (1Б)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Состояние подготовки исходных данных у компаний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355160" cy="49879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2 основных варианта:</a:t>
            </a:r>
          </a:p>
          <a:p>
            <a:pPr>
              <a:buFontTx/>
              <a:buChar char="-"/>
            </a:pPr>
            <a:r>
              <a:rPr lang="ru-RU" dirty="0" smtClean="0"/>
              <a:t>Полностью ручное заполнение;</a:t>
            </a:r>
          </a:p>
          <a:p>
            <a:pPr>
              <a:buFontTx/>
              <a:buChar char="-"/>
            </a:pPr>
            <a:r>
              <a:rPr lang="ru-RU" dirty="0" smtClean="0"/>
              <a:t>(Более распространенный) Выгрузка из учетной системы с ручным </a:t>
            </a:r>
            <a:r>
              <a:rPr lang="ru-RU" dirty="0" err="1" smtClean="0"/>
              <a:t>дозаполнением</a:t>
            </a:r>
            <a:r>
              <a:rPr lang="ru-RU" dirty="0" smtClean="0"/>
              <a:t> недостающих данных.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Как правило, из учетной системы удавалось выгрузить 6-7 показателей </a:t>
            </a:r>
            <a:r>
              <a:rPr lang="ru-RU" dirty="0" err="1" smtClean="0"/>
              <a:t>УоКС</a:t>
            </a:r>
            <a:r>
              <a:rPr lang="ru-RU" dirty="0" smtClean="0"/>
              <a:t>, среди них:</a:t>
            </a:r>
          </a:p>
          <a:p>
            <a:pPr>
              <a:buFontTx/>
              <a:buChar char="-"/>
            </a:pPr>
            <a:r>
              <a:rPr lang="ru-RU" dirty="0" smtClean="0"/>
              <a:t>Дата договора;</a:t>
            </a:r>
          </a:p>
          <a:p>
            <a:pPr>
              <a:buFontTx/>
              <a:buChar char="-"/>
            </a:pPr>
            <a:r>
              <a:rPr lang="ru-RU" dirty="0" smtClean="0"/>
              <a:t>Количество;</a:t>
            </a:r>
          </a:p>
          <a:p>
            <a:pPr>
              <a:buFontTx/>
              <a:buChar char="-"/>
            </a:pPr>
            <a:r>
              <a:rPr lang="ru-RU" dirty="0" smtClean="0"/>
              <a:t>Цена;</a:t>
            </a:r>
          </a:p>
          <a:p>
            <a:pPr>
              <a:buFontTx/>
              <a:buChar char="-"/>
            </a:pPr>
            <a:r>
              <a:rPr lang="ru-RU" dirty="0" smtClean="0"/>
              <a:t>Стоимость;</a:t>
            </a:r>
          </a:p>
          <a:p>
            <a:pPr>
              <a:buFontTx/>
              <a:buChar char="-"/>
            </a:pPr>
            <a:r>
              <a:rPr lang="ru-RU" dirty="0" smtClean="0"/>
              <a:t>Наименование предмета сделки;</a:t>
            </a:r>
          </a:p>
          <a:p>
            <a:pPr>
              <a:buFontTx/>
              <a:buChar char="-"/>
            </a:pPr>
            <a:r>
              <a:rPr lang="ru-RU" dirty="0" smtClean="0"/>
              <a:t>Код предмета сделки;</a:t>
            </a:r>
          </a:p>
          <a:p>
            <a:pPr>
              <a:buFontTx/>
              <a:buChar char="-"/>
            </a:pPr>
            <a:r>
              <a:rPr lang="ru-RU" dirty="0" smtClean="0"/>
              <a:t>ТНВЭД.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Время подготовки исходных данных: от месяца до 1 дня.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Дополнительные функции для обработки данных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Потребность клиентов</a:t>
                      </a:r>
                      <a:endParaRPr lang="ru-RU" dirty="0"/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Разработанная функция</a:t>
                      </a:r>
                      <a:endParaRPr lang="ru-RU" dirty="0"/>
                    </a:p>
                  </a:txBody>
                  <a:tcPr marL="103953" marR="1039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Сгруппировать предметы сделок согласно п. 5.20 Порядка заполнения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УоКС</a:t>
                      </a:r>
                      <a:endParaRPr lang="ru-RU" dirty="0"/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Объединение одинаковых предметов сделок</a:t>
                      </a:r>
                      <a:endParaRPr lang="ru-RU" dirty="0"/>
                    </a:p>
                  </a:txBody>
                  <a:tcPr marL="103953" marR="1039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Заполнить исходные данные при отсутствии в</a:t>
                      </a:r>
                      <a:r>
                        <a:rPr lang="ru-RU" baseline="0" dirty="0" smtClean="0"/>
                        <a:t> базе данных номеров сделок и участников сделок</a:t>
                      </a:r>
                      <a:endParaRPr lang="ru-RU" dirty="0"/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Перенумерация</a:t>
                      </a:r>
                      <a:r>
                        <a:rPr lang="ru-RU" dirty="0" smtClean="0"/>
                        <a:t> сделок,</a:t>
                      </a:r>
                    </a:p>
                    <a:p>
                      <a:r>
                        <a:rPr lang="ru-RU" dirty="0" err="1" smtClean="0"/>
                        <a:t>Перенумерация</a:t>
                      </a:r>
                      <a:r>
                        <a:rPr lang="ru-RU" dirty="0" smtClean="0"/>
                        <a:t> участников сделок</a:t>
                      </a:r>
                      <a:endParaRPr lang="ru-RU" dirty="0"/>
                    </a:p>
                  </a:txBody>
                  <a:tcPr marL="103953" marR="1039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Массово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дозаполнить</a:t>
                      </a:r>
                      <a:r>
                        <a:rPr lang="ru-RU" baseline="0" dirty="0" smtClean="0"/>
                        <a:t> недостающие данные при наличии других данных</a:t>
                      </a:r>
                      <a:endParaRPr lang="ru-RU" dirty="0"/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Групповое присвоение (Групповое заполнение колонок)</a:t>
                      </a:r>
                      <a:endParaRPr lang="ru-RU" dirty="0"/>
                    </a:p>
                  </a:txBody>
                  <a:tcPr marL="103953" marR="1039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Разнести имеющиеся исходные данные по столбцам </a:t>
                      </a:r>
                      <a:r>
                        <a:rPr lang="ru-RU" dirty="0" err="1" smtClean="0"/>
                        <a:t>УоКС</a:t>
                      </a:r>
                      <a:endParaRPr lang="ru-RU" dirty="0"/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Настройка импорта исходных данных</a:t>
                      </a:r>
                      <a:endParaRPr lang="ru-RU" dirty="0"/>
                    </a:p>
                  </a:txBody>
                  <a:tcPr marL="103953" marR="10395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Быстро подготовить уведомление, когда 1 предмету сделки соответствует 1 сделка</a:t>
                      </a:r>
                      <a:endParaRPr lang="ru-RU" dirty="0"/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разделов 1А по количеству разделов</a:t>
                      </a:r>
                      <a:r>
                        <a:rPr lang="ru-RU" baseline="0" dirty="0" smtClean="0"/>
                        <a:t> 1Б</a:t>
                      </a:r>
                      <a:endParaRPr lang="ru-RU" dirty="0"/>
                    </a:p>
                  </a:txBody>
                  <a:tcPr marL="103953" marR="103953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Предложения «ОВИОНТ ИНФОРМ» по подготовке </a:t>
            </a:r>
            <a:r>
              <a:rPr lang="ru-RU" sz="3200" b="1" dirty="0" err="1" smtClean="0"/>
              <a:t>УоКС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628800"/>
            <a:ext cx="7300664" cy="4538904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en-US" dirty="0" smtClean="0"/>
              <a:t>	</a:t>
            </a:r>
            <a:r>
              <a:rPr lang="ru-RU" sz="3000" b="1" dirty="0" smtClean="0">
                <a:solidFill>
                  <a:srgbClr val="FF0000"/>
                </a:solidFill>
              </a:rPr>
              <a:t>«Баланс-2: </a:t>
            </a:r>
            <a:r>
              <a:rPr lang="ru-RU" sz="3000" b="1" dirty="0" err="1" smtClean="0">
                <a:solidFill>
                  <a:srgbClr val="FF0000"/>
                </a:solidFill>
              </a:rPr>
              <a:t>ФУоКС</a:t>
            </a:r>
            <a:r>
              <a:rPr lang="ru-RU" sz="3000" b="1" dirty="0" smtClean="0">
                <a:solidFill>
                  <a:srgbClr val="FF0000"/>
                </a:solidFill>
              </a:rPr>
              <a:t>» </a:t>
            </a:r>
            <a:r>
              <a:rPr lang="ru-RU" sz="3000" dirty="0" smtClean="0"/>
              <a:t>- подготовка и формирование </a:t>
            </a:r>
            <a:r>
              <a:rPr lang="ru-RU" sz="3000" dirty="0" err="1" smtClean="0"/>
              <a:t>УоКС</a:t>
            </a:r>
            <a:r>
              <a:rPr lang="ru-RU" sz="3000" dirty="0" smtClean="0"/>
              <a:t> в специализированной программе «</a:t>
            </a:r>
            <a:r>
              <a:rPr lang="ru-RU" sz="3000" i="1" dirty="0" smtClean="0"/>
              <a:t>Баланс-2: Формирование Уведомления о контролируемых сделках</a:t>
            </a:r>
            <a:r>
              <a:rPr lang="ru-RU" sz="3000" dirty="0" smtClean="0"/>
              <a:t>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228656" cy="80470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Баланс-2: </a:t>
            </a:r>
            <a:r>
              <a:rPr lang="ru-RU" sz="3200" b="1" dirty="0" err="1" smtClean="0"/>
              <a:t>ФУоКС</a:t>
            </a:r>
            <a:endParaRPr lang="ru-RU" sz="3200" b="1" dirty="0"/>
          </a:p>
        </p:txBody>
      </p:sp>
      <p:pic>
        <p:nvPicPr>
          <p:cNvPr id="4" name="Содержимое 3" descr="Clipboard0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7304280" cy="529681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Кто подает Уведомление о контролируемых сделках (УОКС)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859216" cy="4713387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Организации,</a:t>
            </a:r>
          </a:p>
          <a:p>
            <a:endParaRPr lang="ru-RU" sz="3000" dirty="0" smtClean="0"/>
          </a:p>
          <a:p>
            <a:r>
              <a:rPr lang="ru-RU" sz="3000" dirty="0" smtClean="0"/>
              <a:t>Индивидуальные предприниматели,</a:t>
            </a:r>
          </a:p>
          <a:p>
            <a:endParaRPr lang="ru-RU" sz="3000" dirty="0" smtClean="0"/>
          </a:p>
          <a:p>
            <a:r>
              <a:rPr lang="ru-RU" sz="3000" dirty="0" smtClean="0"/>
              <a:t>Физические лица, не являющиеся ИП,</a:t>
            </a:r>
          </a:p>
          <a:p>
            <a:pPr>
              <a:buNone/>
            </a:pPr>
            <a:r>
              <a:rPr lang="ru-RU" sz="3000" dirty="0" smtClean="0"/>
              <a:t>    если в отчетном году совершили КС с одним контрагентом или несколькими одними и теми же контрагентами на сумму более </a:t>
            </a:r>
          </a:p>
          <a:p>
            <a:pPr>
              <a:buNone/>
            </a:pP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smtClean="0">
                <a:solidFill>
                  <a:srgbClr val="FF0000"/>
                </a:solidFill>
              </a:rPr>
              <a:t>   </a:t>
            </a:r>
            <a:r>
              <a:rPr lang="ru-RU" sz="3000" b="1" u="sng" dirty="0" smtClean="0">
                <a:solidFill>
                  <a:srgbClr val="FF0000"/>
                </a:solidFill>
              </a:rPr>
              <a:t>80 млн. руб</a:t>
            </a:r>
            <a:r>
              <a:rPr lang="ru-RU" sz="3000" dirty="0" smtClean="0"/>
              <a:t>. (для 2013 г.)</a:t>
            </a:r>
            <a:endParaRPr lang="ru-RU" sz="3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239000" cy="80470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Баланс-2: </a:t>
            </a:r>
            <a:r>
              <a:rPr lang="ru-RU" sz="3200" b="1" dirty="0" err="1" smtClean="0"/>
              <a:t>ФУоКС</a:t>
            </a:r>
            <a:endParaRPr lang="ru-RU" sz="3200" b="1" dirty="0"/>
          </a:p>
        </p:txBody>
      </p:sp>
      <p:pic>
        <p:nvPicPr>
          <p:cNvPr id="4" name="Содержимое 3" descr="Clipboard1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908720"/>
            <a:ext cx="7924527" cy="496855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228656" cy="57606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Баланс-2: </a:t>
            </a:r>
            <a:r>
              <a:rPr lang="ru-RU" sz="3200" b="1" dirty="0" err="1" smtClean="0"/>
              <a:t>ФУоКС</a:t>
            </a:r>
            <a:endParaRPr lang="ru-RU" sz="3200" b="1" dirty="0"/>
          </a:p>
        </p:txBody>
      </p:sp>
      <p:pic>
        <p:nvPicPr>
          <p:cNvPr id="4" name="Содержимое 3" descr="Clipboard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764704"/>
            <a:ext cx="8005268" cy="583264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СПАСИБО ЗА ВНИМАНИЕ!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000" dirty="0" smtClean="0"/>
              <a:t>Контактный телефон:</a:t>
            </a:r>
          </a:p>
          <a:p>
            <a:pPr algn="ctr">
              <a:buNone/>
            </a:pPr>
            <a:r>
              <a:rPr lang="ru-RU" b="1" dirty="0" smtClean="0"/>
              <a:t>+7 (495) 411-79-69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3000" dirty="0" smtClean="0"/>
              <a:t>Адрес сайта в Интернет: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http://www.balans2.ru/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Нормативная база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427168" cy="540060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Раздел </a:t>
            </a:r>
            <a:r>
              <a:rPr lang="en-US" sz="1400" dirty="0" smtClean="0"/>
              <a:t>V</a:t>
            </a:r>
            <a:r>
              <a:rPr lang="ru-RU" sz="1400" dirty="0" smtClean="0"/>
              <a:t>.1 НК РФ (гл. 14.1 «Взаимозависимые лица», гл. 14.4-14.5 «Контролируемые сделки»);</a:t>
            </a:r>
          </a:p>
          <a:p>
            <a:r>
              <a:rPr lang="ru-RU" sz="1400" dirty="0" smtClean="0"/>
              <a:t>Ст. 129.3-129.4 НК РФ – санкции;</a:t>
            </a:r>
          </a:p>
          <a:p>
            <a:r>
              <a:rPr lang="ru-RU" sz="1400" dirty="0" smtClean="0"/>
              <a:t>Федеральный закон от 18.07.2011 № 227-ФЗ;</a:t>
            </a:r>
          </a:p>
          <a:p>
            <a:r>
              <a:rPr lang="ru-RU" sz="1400" dirty="0" smtClean="0"/>
              <a:t>Приказ ФНС от 27.07.2012 № ММВ-7-13/524@ «Об утверждении формы </a:t>
            </a:r>
            <a:r>
              <a:rPr lang="ru-RU" sz="1400" dirty="0" err="1" smtClean="0"/>
              <a:t>УоКС</a:t>
            </a:r>
            <a:r>
              <a:rPr lang="ru-RU" sz="1400" dirty="0" smtClean="0"/>
              <a:t>, порядка ее заполнения, а также формата представления в электронной форме…»;</a:t>
            </a:r>
          </a:p>
          <a:p>
            <a:r>
              <a:rPr lang="ru-RU" sz="1400" dirty="0" smtClean="0"/>
              <a:t>Приказ ФНС от 10.10.2012 №</a:t>
            </a:r>
            <a:r>
              <a:rPr lang="en-US" sz="1400" dirty="0" smtClean="0"/>
              <a:t> </a:t>
            </a:r>
            <a:r>
              <a:rPr lang="ru-RU" sz="1400" dirty="0" smtClean="0"/>
              <a:t>ММВ-7-13/704@ «Об утверждении формы извещения о контролируемых сделках…»;</a:t>
            </a:r>
          </a:p>
          <a:p>
            <a:r>
              <a:rPr lang="ru-RU" sz="1400" dirty="0" smtClean="0"/>
              <a:t>Письмо ФНС от 10.04.2013 № ОА-4-13/6612@ «О порядке представления, приема и обработки </a:t>
            </a:r>
            <a:r>
              <a:rPr lang="ru-RU" sz="1400" dirty="0" err="1" smtClean="0"/>
              <a:t>УоКС</a:t>
            </a:r>
            <a:r>
              <a:rPr lang="ru-RU" sz="1400" dirty="0" smtClean="0"/>
              <a:t>»;</a:t>
            </a:r>
          </a:p>
          <a:p>
            <a:r>
              <a:rPr lang="ru-RU" sz="1400" dirty="0" smtClean="0"/>
              <a:t>Письмо&gt; ФНС России от 02.07.2013 № ОА-4-13/11860 - рекомендации по конкретным вопросам, в т.ч. по группировке предметов сделок;</a:t>
            </a:r>
          </a:p>
          <a:p>
            <a:r>
              <a:rPr lang="ru-RU" sz="1400" dirty="0" smtClean="0"/>
              <a:t>Письмо ФНС от 29.10.2013 № ОА-4-13/19348@ - рассмотрены общие вопросы представления уведомления;</a:t>
            </a:r>
          </a:p>
          <a:p>
            <a:r>
              <a:rPr lang="ru-RU" sz="1400" dirty="0" smtClean="0"/>
              <a:t>Письмо ФНС от 01.11.2013 № ОА-4-13/19652@ - рекомендации по конкретным вопросам, в т.ч. по ценным бумагам;</a:t>
            </a:r>
          </a:p>
          <a:p>
            <a:r>
              <a:rPr lang="ru-RU" sz="1400" dirty="0" smtClean="0"/>
              <a:t>Письмо Минфина от 06.09.2012 № 03-01-18/7-127 – </a:t>
            </a:r>
            <a:r>
              <a:rPr lang="ru-RU" sz="1400" dirty="0" err="1" smtClean="0"/>
              <a:t>УоКС</a:t>
            </a:r>
            <a:r>
              <a:rPr lang="ru-RU" sz="1400" dirty="0" smtClean="0"/>
              <a:t> должно подаваться всеми сторонами сделки;</a:t>
            </a:r>
          </a:p>
          <a:p>
            <a:r>
              <a:rPr lang="ru-RU" sz="1400" dirty="0" smtClean="0"/>
              <a:t>Письмо Минфина от 16.08.2013 № 03-01-18/33535 – разъяснения по конкретным вопросам, в т.ч. для банков.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Критерии признания сделок контролируемыми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571184" cy="4713387"/>
          </a:xfrm>
        </p:spPr>
        <p:txBody>
          <a:bodyPr>
            <a:normAutofit fontScale="92500" lnSpcReduction="20000"/>
          </a:bodyPr>
          <a:lstStyle/>
          <a:p>
            <a:r>
              <a:rPr lang="ru-RU" sz="2800" u="sng" dirty="0" smtClean="0"/>
              <a:t>Контролируемыми признаются сделки:</a:t>
            </a:r>
          </a:p>
          <a:p>
            <a:pPr>
              <a:buNone/>
            </a:pPr>
            <a:r>
              <a:rPr lang="ru-RU" sz="2800" dirty="0" smtClean="0"/>
              <a:t>- между взаимозависимыми лицами;</a:t>
            </a:r>
          </a:p>
          <a:p>
            <a:pPr>
              <a:buFontTx/>
              <a:buChar char="-"/>
            </a:pPr>
            <a:r>
              <a:rPr lang="ru-RU" sz="2800" dirty="0" smtClean="0"/>
              <a:t>между лицами, не являющимися взаимозависимыми</a:t>
            </a:r>
          </a:p>
          <a:p>
            <a:pPr>
              <a:buNone/>
            </a:pPr>
            <a:r>
              <a:rPr lang="ru-RU" sz="2800" dirty="0" smtClean="0"/>
              <a:t>(с учетом особенностей, предусмотренных ст. 105.14 НК РФ).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u="sng" dirty="0" smtClean="0"/>
              <a:t>Критерии признания лиц взаимозависимыми </a:t>
            </a:r>
            <a:r>
              <a:rPr lang="ru-RU" sz="2800" dirty="0" smtClean="0"/>
              <a:t>– </a:t>
            </a:r>
            <a:r>
              <a:rPr lang="ru-RU" sz="2800" b="1" u="sng" dirty="0" smtClean="0">
                <a:solidFill>
                  <a:srgbClr val="FF0000"/>
                </a:solidFill>
              </a:rPr>
              <a:t>ст. 105.1 НК РФ</a:t>
            </a:r>
            <a:r>
              <a:rPr lang="ru-RU" sz="2800" dirty="0" smtClean="0"/>
              <a:t>;</a:t>
            </a:r>
          </a:p>
          <a:p>
            <a:endParaRPr lang="ru-RU" sz="2800" dirty="0" smtClean="0"/>
          </a:p>
          <a:p>
            <a:r>
              <a:rPr lang="ru-RU" sz="2800" u="sng" dirty="0" smtClean="0"/>
              <a:t>Критерии признания сделок контролируемыми </a:t>
            </a:r>
            <a:r>
              <a:rPr lang="ru-RU" sz="2800" dirty="0" smtClean="0"/>
              <a:t>– </a:t>
            </a:r>
            <a:r>
              <a:rPr lang="ru-RU" b="1" u="sng" dirty="0" smtClean="0">
                <a:solidFill>
                  <a:srgbClr val="FF0000"/>
                </a:solidFill>
              </a:rPr>
              <a:t>ст. 105.14 НК РФ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632848" cy="13681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Условия признания лиц взаимозависимыми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000" dirty="0" smtClean="0"/>
              <a:t>(п. 1 ст. 105.1 НК РФ)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136904" cy="4525963"/>
          </a:xfrm>
        </p:spPr>
        <p:txBody>
          <a:bodyPr>
            <a:noAutofit/>
          </a:bodyPr>
          <a:lstStyle/>
          <a:p>
            <a:r>
              <a:rPr lang="ru-RU" sz="2400" dirty="0" smtClean="0"/>
              <a:t>Лица признаются взаимозависимыми, если </a:t>
            </a:r>
            <a:r>
              <a:rPr lang="ru-RU" sz="2400" u="sng" dirty="0" smtClean="0"/>
              <a:t>особенности их отношений </a:t>
            </a:r>
            <a:r>
              <a:rPr lang="ru-RU" sz="2400" dirty="0" smtClean="0"/>
              <a:t>могут </a:t>
            </a:r>
            <a:r>
              <a:rPr lang="ru-RU" sz="2400" u="sng" dirty="0" smtClean="0"/>
              <a:t>оказывать влияние</a:t>
            </a:r>
            <a:r>
              <a:rPr lang="ru-RU" sz="2400" dirty="0" smtClean="0"/>
              <a:t> на: 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условия/результаты их сделок;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результаты их деятельности.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/>
            <a:r>
              <a:rPr lang="ru-RU" sz="2400" u="sng" dirty="0" smtClean="0"/>
              <a:t>Влияние лиц может оказываться в силу</a:t>
            </a:r>
            <a:r>
              <a:rPr lang="ru-RU" sz="2400" dirty="0" smtClean="0"/>
              <a:t>: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участия одного лица в капитале другого;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заключенного соглашения;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иной возможности одного лица определять решения другого.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80920" cy="129614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Критерии признания лиц взаимозависимыми </a:t>
            </a:r>
            <a:br>
              <a:rPr lang="ru-RU" sz="3200" b="1" dirty="0" smtClean="0"/>
            </a:br>
            <a:r>
              <a:rPr lang="ru-RU" sz="1800" dirty="0" smtClean="0"/>
              <a:t>(п. 2 ст. 105.1 НК РФ)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7560840" cy="525658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доля прямого или косвенного участия составляет </a:t>
            </a:r>
            <a:r>
              <a:rPr lang="ru-RU" b="1" u="sng" dirty="0" smtClean="0">
                <a:solidFill>
                  <a:srgbClr val="FF0000"/>
                </a:solidFill>
              </a:rPr>
              <a:t>более 25%;</a:t>
            </a:r>
          </a:p>
          <a:p>
            <a:pPr lvl="0"/>
            <a:r>
              <a:rPr lang="ru-RU" dirty="0" smtClean="0"/>
              <a:t>полномочия по назначению руководителя или половины совета директоров;</a:t>
            </a:r>
          </a:p>
          <a:p>
            <a:pPr lvl="0"/>
            <a:r>
              <a:rPr lang="ru-RU" dirty="0" smtClean="0"/>
              <a:t>более половины совета директоров разных организаций составляют одни и те же физические лица;</a:t>
            </a:r>
          </a:p>
          <a:p>
            <a:pPr lvl="0"/>
            <a:r>
              <a:rPr lang="ru-RU" dirty="0" smtClean="0"/>
              <a:t>организация и ее руководитель;</a:t>
            </a:r>
          </a:p>
          <a:p>
            <a:pPr lvl="0"/>
            <a:r>
              <a:rPr lang="ru-RU" dirty="0" smtClean="0"/>
              <a:t>разные организации с одним и тем же руководителем;</a:t>
            </a:r>
          </a:p>
          <a:p>
            <a:pPr lvl="0"/>
            <a:r>
              <a:rPr lang="ru-RU" dirty="0" smtClean="0"/>
              <a:t>цепочки владения: доля прямого участия более 50%;</a:t>
            </a:r>
          </a:p>
          <a:p>
            <a:pPr lvl="0"/>
            <a:r>
              <a:rPr lang="ru-RU" dirty="0" smtClean="0"/>
              <a:t>подчинение по должностному положению;</a:t>
            </a:r>
          </a:p>
          <a:p>
            <a:pPr lvl="0"/>
            <a:r>
              <a:rPr lang="ru-RU" dirty="0" smtClean="0"/>
              <a:t>близкие родственники;</a:t>
            </a:r>
          </a:p>
          <a:p>
            <a:pPr lvl="0"/>
            <a:r>
              <a:rPr lang="ru-RU" dirty="0" smtClean="0"/>
              <a:t>взаимозависимость по самостоятельному признанию;</a:t>
            </a:r>
          </a:p>
          <a:p>
            <a:pPr lvl="0"/>
            <a:r>
              <a:rPr lang="ru-RU" dirty="0" smtClean="0"/>
              <a:t>взаимозависимость по решению суда.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239000" cy="50405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Отбор контролируемых сделок компании</a:t>
            </a:r>
            <a:endParaRPr lang="ru-RU" sz="2800" b="1" dirty="0"/>
          </a:p>
        </p:txBody>
      </p:sp>
      <p:pic>
        <p:nvPicPr>
          <p:cNvPr id="6" name="Содержимое 5" descr="Clipboard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649438"/>
            <a:ext cx="7236913" cy="62085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Срок представления уведомления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7499176" cy="4929411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За 2013 год - </a:t>
            </a:r>
            <a:r>
              <a:rPr lang="ru-RU" sz="2400" b="1" u="sng" dirty="0" smtClean="0">
                <a:solidFill>
                  <a:srgbClr val="FF0000"/>
                </a:solidFill>
              </a:rPr>
              <a:t>до 20 мая 2014 года</a:t>
            </a:r>
            <a:r>
              <a:rPr lang="ru-RU" sz="2400" dirty="0" smtClean="0"/>
              <a:t>;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Инспекция отсылает </a:t>
            </a:r>
            <a:r>
              <a:rPr lang="ru-RU" sz="2400" dirty="0" err="1" smtClean="0"/>
              <a:t>УоКС</a:t>
            </a:r>
            <a:r>
              <a:rPr lang="ru-RU" sz="2400" dirty="0" smtClean="0"/>
              <a:t> в ФНС в течение </a:t>
            </a:r>
            <a:r>
              <a:rPr lang="ru-RU" sz="2400" b="1" u="sng" dirty="0" smtClean="0">
                <a:solidFill>
                  <a:srgbClr val="FF0000"/>
                </a:solidFill>
              </a:rPr>
              <a:t>10 дней </a:t>
            </a:r>
            <a:r>
              <a:rPr lang="ru-RU" sz="2400" dirty="0" smtClean="0"/>
              <a:t>после получения;</a:t>
            </a:r>
          </a:p>
          <a:p>
            <a:endParaRPr lang="ru-RU" sz="2400" dirty="0" smtClean="0"/>
          </a:p>
          <a:p>
            <a:r>
              <a:rPr lang="ru-RU" sz="2400" dirty="0" smtClean="0"/>
              <a:t>По «сокрытым» сделкам инспекция сама информирует ФНС (извещение), а налогоплательщика уведомляет в течение </a:t>
            </a:r>
            <a:r>
              <a:rPr lang="ru-RU" sz="2400" b="1" u="sng" dirty="0" smtClean="0">
                <a:solidFill>
                  <a:srgbClr val="FF0000"/>
                </a:solidFill>
              </a:rPr>
              <a:t>10 дней </a:t>
            </a:r>
            <a:r>
              <a:rPr lang="ru-RU" sz="2400" dirty="0" smtClean="0"/>
              <a:t>после направления;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Решение о проведении проверки контролируемых сделок за 2013 года может быть принято </a:t>
            </a:r>
            <a:r>
              <a:rPr lang="ru-RU" sz="2400" b="1" u="sng" dirty="0" smtClean="0">
                <a:solidFill>
                  <a:srgbClr val="FF0000"/>
                </a:solidFill>
              </a:rPr>
              <a:t>не позднее 31 декабря 2015 года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Состав и структура </a:t>
            </a:r>
            <a:r>
              <a:rPr lang="ru-RU" sz="3200" b="1" dirty="0" err="1" smtClean="0"/>
              <a:t>УоКС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792088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/>
              <a:t>Содержит следующую основную информацию по КС </a:t>
            </a:r>
          </a:p>
          <a:p>
            <a:pPr>
              <a:buNone/>
            </a:pPr>
            <a:r>
              <a:rPr lang="ru-RU" sz="2200" b="1" dirty="0" smtClean="0"/>
              <a:t>(п. 3 ст. 105.16 НК РФ):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Календарный год, за который представляются сведения о КС;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Предметы сделок;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Сведения об участниках сделок:</a:t>
            </a:r>
          </a:p>
          <a:p>
            <a:pPr marL="514350" indent="-514350">
              <a:buFontTx/>
              <a:buChar char="-"/>
            </a:pPr>
            <a:r>
              <a:rPr lang="ru-RU" sz="1600" dirty="0" smtClean="0"/>
              <a:t>Наименование и ИНН организации;</a:t>
            </a:r>
          </a:p>
          <a:p>
            <a:pPr marL="514350" indent="-514350">
              <a:buFontTx/>
              <a:buChar char="-"/>
            </a:pPr>
            <a:r>
              <a:rPr lang="ru-RU" sz="1600" dirty="0" smtClean="0"/>
              <a:t>ФИО и ИНН предпринимателя;</a:t>
            </a:r>
          </a:p>
          <a:p>
            <a:pPr marL="514350" indent="-514350">
              <a:buFontTx/>
              <a:buChar char="-"/>
            </a:pPr>
            <a:r>
              <a:rPr lang="ru-RU" sz="1600" dirty="0" smtClean="0"/>
              <a:t>ФИО и гражданство физ.лица.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000" dirty="0" smtClean="0"/>
              <a:t>Сумма доходов и/или расходов по КС с выделением сделок с регулируемыми ценами*.</a:t>
            </a:r>
          </a:p>
          <a:p>
            <a:pPr marL="514350" indent="-514350">
              <a:buNone/>
            </a:pPr>
            <a:endParaRPr lang="ru-RU" sz="2000" dirty="0" smtClean="0"/>
          </a:p>
          <a:p>
            <a:pPr marL="514350" indent="-514350">
              <a:buNone/>
            </a:pPr>
            <a:r>
              <a:rPr lang="ru-RU" sz="1400" i="1" dirty="0" smtClean="0"/>
              <a:t>* В основном, на продукцию естественных монополий.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2671</TotalTime>
  <Words>1108</Words>
  <Application>Microsoft Office PowerPoint</Application>
  <PresentationFormat>Экран (4:3)</PresentationFormat>
  <Paragraphs>152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Подготовка уведомлений о контролируемых сделках</vt:lpstr>
      <vt:lpstr>Кто подает Уведомление о контролируемых сделках (УОКС)</vt:lpstr>
      <vt:lpstr>Нормативная база</vt:lpstr>
      <vt:lpstr>Критерии признания сделок контролируемыми</vt:lpstr>
      <vt:lpstr>Условия признания лиц взаимозависимыми  (п. 1 ст. 105.1 НК РФ)</vt:lpstr>
      <vt:lpstr>Критерии признания лиц взаимозависимыми  (п. 2 ст. 105.1 НК РФ)</vt:lpstr>
      <vt:lpstr>Отбор контролируемых сделок компании</vt:lpstr>
      <vt:lpstr>Срок представления уведомления</vt:lpstr>
      <vt:lpstr>Состав и структура УоКС</vt:lpstr>
      <vt:lpstr>Состав и структура УоКС</vt:lpstr>
      <vt:lpstr>Как работают с УОКС в ФНС</vt:lpstr>
      <vt:lpstr>Как работают с УОКС в ФНС</vt:lpstr>
      <vt:lpstr>Состав реквизитов  ИР «ТРАНСФЕРТНАЯ ЦЕНА»</vt:lpstr>
      <vt:lpstr>Виды деятельности компаний, сдающих уведомление  (по данным наших клиентов)</vt:lpstr>
      <vt:lpstr>Объемы информации к занесению в УоКС</vt:lpstr>
      <vt:lpstr>Состояние подготовки исходных данных у компаний</vt:lpstr>
      <vt:lpstr>Дополнительные функции для обработки данных</vt:lpstr>
      <vt:lpstr>Предложения «ОВИОНТ ИНФОРМ» по подготовке УоКС</vt:lpstr>
      <vt:lpstr>Баланс-2: ФУоКС</vt:lpstr>
      <vt:lpstr>Баланс-2: ФУоКС</vt:lpstr>
      <vt:lpstr>Баланс-2: ФУоКС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уведомлений о контролируемых сделках</dc:title>
  <dc:creator>Корякина Алена Андреевна</dc:creator>
  <cp:lastModifiedBy>sergeeva</cp:lastModifiedBy>
  <cp:revision>175</cp:revision>
  <dcterms:created xsi:type="dcterms:W3CDTF">2014-03-03T07:34:18Z</dcterms:created>
  <dcterms:modified xsi:type="dcterms:W3CDTF">2014-03-21T10:03:25Z</dcterms:modified>
</cp:coreProperties>
</file>