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84" r:id="rId3"/>
    <p:sldId id="277" r:id="rId4"/>
    <p:sldId id="278" r:id="rId5"/>
    <p:sldId id="279" r:id="rId6"/>
    <p:sldId id="286" r:id="rId7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C90DEE8-831C-4BAD-9850-201D6328C6D8}">
          <p14:sldIdLst>
            <p14:sldId id="256"/>
            <p14:sldId id="284"/>
            <p14:sldId id="277"/>
            <p14:sldId id="278"/>
            <p14:sldId id="279"/>
            <p14:sldId id="286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-994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C2DCA2-C727-4740-AAF5-6B432EE20D27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1996A0-B9D8-41E5-A436-EABA58B4C8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617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996A0-B9D8-41E5-A436-EABA58B4C80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3976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1996A0-B9D8-41E5-A436-EABA58B4C809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3976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283E0-6D1A-4A5D-AC84-6E8B992DDAAB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68FA-6FC6-4871-BFA0-FE61620973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236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283E0-6D1A-4A5D-AC84-6E8B992DDAAB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68FA-6FC6-4871-BFA0-FE61620973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304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283E0-6D1A-4A5D-AC84-6E8B992DDAAB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68FA-6FC6-4871-BFA0-FE61620973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290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283E0-6D1A-4A5D-AC84-6E8B992DDAAB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68FA-6FC6-4871-BFA0-FE61620973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190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283E0-6D1A-4A5D-AC84-6E8B992DDAAB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68FA-6FC6-4871-BFA0-FE61620973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125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283E0-6D1A-4A5D-AC84-6E8B992DDAAB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68FA-6FC6-4871-BFA0-FE61620973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435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283E0-6D1A-4A5D-AC84-6E8B992DDAAB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68FA-6FC6-4871-BFA0-FE61620973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590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283E0-6D1A-4A5D-AC84-6E8B992DDAAB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68FA-6FC6-4871-BFA0-FE61620973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145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283E0-6D1A-4A5D-AC84-6E8B992DDAAB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68FA-6FC6-4871-BFA0-FE61620973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5755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283E0-6D1A-4A5D-AC84-6E8B992DDAAB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68FA-6FC6-4871-BFA0-FE61620973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626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283E0-6D1A-4A5D-AC84-6E8B992DDAAB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68FA-6FC6-4871-BFA0-FE61620973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5968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283E0-6D1A-4A5D-AC84-6E8B992DDAAB}" type="datetimeFigureOut">
              <a:rPr lang="ru-RU" smtClean="0"/>
              <a:t>22.01.2020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468FA-6FC6-4871-BFA0-FE61620973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086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alans2.ru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frf.ru/etk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73629" y="696554"/>
            <a:ext cx="7772400" cy="781387"/>
          </a:xfrm>
        </p:spPr>
        <p:txBody>
          <a:bodyPr>
            <a:normAutofit fontScale="90000"/>
          </a:bodyPr>
          <a:lstStyle/>
          <a:p>
            <a:r>
              <a:rPr lang="ru-RU" sz="4800" b="1" dirty="0" smtClean="0">
                <a:solidFill>
                  <a:schemeClr val="bg1"/>
                </a:solidFill>
              </a:rPr>
              <a:t/>
            </a:r>
            <a:br>
              <a:rPr lang="ru-RU" sz="4800" b="1" dirty="0" smtClean="0">
                <a:solidFill>
                  <a:schemeClr val="bg1"/>
                </a:solidFill>
              </a:rPr>
            </a:br>
            <a:endParaRPr lang="ru-RU" sz="5300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35227" y="1004732"/>
            <a:ext cx="7899816" cy="2238531"/>
          </a:xfrm>
        </p:spPr>
        <p:txBody>
          <a:bodyPr>
            <a:noAutofit/>
          </a:bodyPr>
          <a:lstStyle/>
          <a:p>
            <a:r>
              <a:rPr lang="ru-RU" sz="4600" b="1" dirty="0" smtClean="0">
                <a:solidFill>
                  <a:srgbClr val="0070C0"/>
                </a:solidFill>
              </a:rPr>
              <a:t>Электронная трудовая книжка (ЭТК)</a:t>
            </a:r>
          </a:p>
          <a:p>
            <a:r>
              <a:rPr lang="ru-RU" sz="3200" b="1" dirty="0" smtClean="0">
                <a:solidFill>
                  <a:srgbClr val="0070C0"/>
                </a:solidFill>
              </a:rPr>
              <a:t>(</a:t>
            </a:r>
            <a:r>
              <a:rPr lang="ru-RU" sz="3200" b="1" dirty="0" smtClean="0">
                <a:solidFill>
                  <a:srgbClr val="0070C0"/>
                </a:solidFill>
              </a:rPr>
              <a:t>Формы СЗВ-ТД, СТД-Р, СТД-ПФР)</a:t>
            </a:r>
            <a:endParaRPr lang="ru-RU" sz="3200" b="1" dirty="0" smtClean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58741" y="4611757"/>
            <a:ext cx="1761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2"/>
              </a:rPr>
              <a:t>www.balans2.ru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40386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9532" y="417679"/>
            <a:ext cx="7886700" cy="927646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70C0"/>
                </a:solidFill>
              </a:rPr>
              <a:t>Что такое ЭТК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1946" y="1466335"/>
            <a:ext cx="8282152" cy="4485775"/>
          </a:xfrm>
        </p:spPr>
        <p:txBody>
          <a:bodyPr>
            <a:normAutofit fontScale="77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С 01.01.2020 г</a:t>
            </a:r>
            <a:r>
              <a:rPr lang="en-US" dirty="0" smtClean="0"/>
              <a:t>. </a:t>
            </a:r>
            <a:r>
              <a:rPr lang="ru-RU" dirty="0" smtClean="0"/>
              <a:t>сведения о трудовой деятельности будут формироваться в электронном формате как в организации, так и в ПФР</a:t>
            </a:r>
            <a:r>
              <a:rPr lang="en-US" dirty="0" smtClean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Бумажный вариант трудовой книжки сохраняется по желанию работника</a:t>
            </a:r>
            <a:r>
              <a:rPr lang="en-US" dirty="0" smtClean="0"/>
              <a:t>. </a:t>
            </a:r>
            <a:r>
              <a:rPr lang="ru-RU" dirty="0" smtClean="0"/>
              <a:t>С 2021 года новые бумажные трудовые книжки не заводятся</a:t>
            </a:r>
            <a:r>
              <a:rPr lang="en-US" dirty="0" smtClean="0"/>
              <a:t>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Сведения о новых записях в трудовой книжке подаются работодателем за предыдущий месяц ежемесячно 15 числа, с 2021 года при приеме и увольнении сотрудника - не позднее следующего рабочего дня (форма СЗВ-ТД).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Сведения о записях в трудовой книжке </a:t>
            </a:r>
            <a:r>
              <a:rPr lang="ru-RU" dirty="0" smtClean="0"/>
              <a:t>на данном предприятии работник сможет получить в бумажном или электронном виде (форма СТД-Р).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Все сведения </a:t>
            </a:r>
            <a:r>
              <a:rPr lang="ru-RU" dirty="0"/>
              <a:t>о записях </a:t>
            </a:r>
            <a:r>
              <a:rPr lang="ru-RU" dirty="0" smtClean="0"/>
              <a:t>в электронной трудовой </a:t>
            </a:r>
            <a:r>
              <a:rPr lang="ru-RU" dirty="0"/>
              <a:t>книжке </a:t>
            </a:r>
            <a:r>
              <a:rPr lang="ru-RU" dirty="0" smtClean="0"/>
              <a:t>можно будет получить с сайта ПФР различными способами (форма СТД-ПФР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707946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2405" y="511218"/>
            <a:ext cx="7448364" cy="504007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Нормативная база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14401" y="1149789"/>
            <a:ext cx="761523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Федеральным</a:t>
            </a:r>
            <a:r>
              <a:rPr lang="ru-RU" sz="2000" dirty="0"/>
              <a:t> </a:t>
            </a:r>
            <a:r>
              <a:rPr lang="ru-RU" sz="2000" dirty="0" smtClean="0"/>
              <a:t>законом </a:t>
            </a:r>
            <a:r>
              <a:rPr lang="ru-RU" sz="2000" dirty="0"/>
              <a:t>от 16 декабря 2019 г. </a:t>
            </a:r>
            <a:r>
              <a:rPr lang="ru-RU" sz="2000" dirty="0" smtClean="0"/>
              <a:t>№ 439-ФЗ  </a:t>
            </a:r>
            <a:r>
              <a:rPr lang="ru-RU" sz="2000" dirty="0"/>
              <a:t>вносятся </a:t>
            </a:r>
            <a:endParaRPr lang="ru-RU" sz="2000" dirty="0" smtClean="0"/>
          </a:p>
          <a:p>
            <a:r>
              <a:rPr lang="ru-RU" sz="2000" dirty="0" smtClean="0"/>
              <a:t>изменения: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В Трудовой </a:t>
            </a:r>
            <a:r>
              <a:rPr lang="ru-RU" sz="2000" dirty="0"/>
              <a:t>кодекс Российской </a:t>
            </a:r>
            <a:r>
              <a:rPr lang="ru-RU" sz="2000" dirty="0" smtClean="0"/>
              <a:t>Федерации</a:t>
            </a:r>
            <a:endParaRPr lang="ru-RU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В закон </a:t>
            </a:r>
            <a:r>
              <a:rPr lang="ru-RU" sz="2000" dirty="0"/>
              <a:t>от 1 апреля 1996 г. </a:t>
            </a:r>
            <a:r>
              <a:rPr lang="ru-RU" sz="2000" dirty="0" smtClean="0"/>
              <a:t>№ 27-ФЗ</a:t>
            </a:r>
            <a:r>
              <a:rPr lang="ru-RU" sz="2000" dirty="0"/>
              <a:t> «Об индивидуальном </a:t>
            </a:r>
            <a:endParaRPr lang="ru-RU" sz="2000" dirty="0" smtClean="0"/>
          </a:p>
          <a:p>
            <a:r>
              <a:rPr lang="ru-RU" sz="2000" dirty="0"/>
              <a:t> </a:t>
            </a:r>
            <a:r>
              <a:rPr lang="ru-RU" sz="2000" dirty="0" smtClean="0"/>
              <a:t>   (</a:t>
            </a:r>
            <a:r>
              <a:rPr lang="ru-RU" sz="2000" dirty="0"/>
              <a:t>персонифицированном) учете в системе </a:t>
            </a:r>
            <a:r>
              <a:rPr lang="ru-RU" sz="2000" dirty="0" smtClean="0"/>
              <a:t>обязательного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    </a:t>
            </a:r>
            <a:r>
              <a:rPr lang="ru-RU" sz="2000" dirty="0"/>
              <a:t>пенсионного страхования</a:t>
            </a:r>
            <a:r>
              <a:rPr lang="ru-RU" sz="2000" dirty="0" smtClean="0"/>
              <a:t>»)</a:t>
            </a:r>
          </a:p>
          <a:p>
            <a:endParaRPr lang="ru-RU" sz="2000" dirty="0" smtClean="0"/>
          </a:p>
          <a:p>
            <a:r>
              <a:rPr lang="ru-RU" sz="2000" dirty="0" smtClean="0"/>
              <a:t>Нормативная </a:t>
            </a:r>
            <a:r>
              <a:rPr lang="ru-RU" sz="2000" dirty="0"/>
              <a:t>база и информация по ЭТК представлена на странице</a:t>
            </a:r>
          </a:p>
          <a:p>
            <a:r>
              <a:rPr lang="ru-RU" sz="2000" dirty="0"/>
              <a:t> сайта ПФР </a:t>
            </a:r>
            <a:r>
              <a:rPr lang="en-US" sz="2000" dirty="0">
                <a:hlinkClick r:id="rId2"/>
              </a:rPr>
              <a:t>http://www.pfrf.ru/etk</a:t>
            </a:r>
            <a:endParaRPr lang="ru-RU" sz="2000" dirty="0"/>
          </a:p>
          <a:p>
            <a:endParaRPr lang="ru-RU" sz="2000" dirty="0" smtClean="0"/>
          </a:p>
          <a:p>
            <a:r>
              <a:rPr lang="ru-RU" sz="2000" dirty="0"/>
              <a:t>На странице сайта </a:t>
            </a:r>
            <a:r>
              <a:rPr lang="ru-RU" sz="2000" dirty="0" smtClean="0"/>
              <a:t>также опубликованы </a:t>
            </a:r>
            <a:r>
              <a:rPr lang="ru-RU" sz="2000" dirty="0"/>
              <a:t>формы, форматы и порядок </a:t>
            </a:r>
          </a:p>
          <a:p>
            <a:r>
              <a:rPr lang="ru-RU" sz="2000" dirty="0"/>
              <a:t> заполнения форм СЗВ-ТД, СТД-Р, СТД-ПФР</a:t>
            </a:r>
          </a:p>
        </p:txBody>
      </p:sp>
    </p:spTree>
    <p:extLst>
      <p:ext uri="{BB962C8B-B14F-4D97-AF65-F5344CB8AC3E}">
        <p14:creationId xmlns:p14="http://schemas.microsoft.com/office/powerpoint/2010/main" val="3895772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6083" y="365127"/>
            <a:ext cx="5251010" cy="94762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Бланк формы СЗВ-ТД</a:t>
            </a:r>
            <a:endParaRPr lang="ru-RU" sz="2400" b="1" dirty="0">
              <a:solidFill>
                <a:srgbClr val="0070C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" y="1214438"/>
            <a:ext cx="7158038" cy="442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2999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2170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Форма СЗВ-ТД в Баланс-2</a:t>
            </a:r>
            <a:r>
              <a:rPr lang="en-US" sz="2400" b="1" dirty="0" smtClean="0">
                <a:solidFill>
                  <a:srgbClr val="0070C0"/>
                </a:solidFill>
              </a:rPr>
              <a:t>W</a:t>
            </a:r>
            <a:endParaRPr lang="ru-RU" sz="2400" b="1" dirty="0">
              <a:solidFill>
                <a:srgbClr val="0070C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" y="1100139"/>
            <a:ext cx="8201025" cy="4905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2171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2256" y="365127"/>
            <a:ext cx="7663094" cy="62170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Возможности подготовки формы СЗВ-ТД в Баланс-2</a:t>
            </a:r>
            <a:r>
              <a:rPr lang="en-US" sz="2400" b="1" dirty="0" smtClean="0">
                <a:solidFill>
                  <a:srgbClr val="0070C0"/>
                </a:solidFill>
              </a:rPr>
              <a:t>W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7239" y="1240324"/>
            <a:ext cx="77581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Ведение справочника сотрудников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Хранение форм в иерархическом структурированном архиве по годам и месяцам</a:t>
            </a:r>
            <a:r>
              <a:rPr lang="en-US" sz="2000" dirty="0" smtClean="0"/>
              <a:t>.</a:t>
            </a:r>
            <a:endParaRPr lang="ru-RU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Оптимальная для ввода и наглядная форма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Возможность </a:t>
            </a:r>
            <a:r>
              <a:rPr lang="ru-RU" sz="2000" dirty="0"/>
              <a:t>формирования формы СТД-Р по данным </a:t>
            </a:r>
            <a:r>
              <a:rPr lang="ru-RU" sz="2000" dirty="0" smtClean="0"/>
              <a:t>из форм 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    СЗВ-ТД</a:t>
            </a:r>
            <a:r>
              <a:rPr lang="en-US" sz="2000" dirty="0"/>
              <a:t>. </a:t>
            </a:r>
            <a:endParaRPr lang="ru-RU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Формирование формы в печатном виде и в виде </a:t>
            </a:r>
            <a:r>
              <a:rPr lang="en-US" sz="2000" dirty="0" smtClean="0"/>
              <a:t>xml </a:t>
            </a:r>
            <a:r>
              <a:rPr lang="ru-RU" sz="2000" dirty="0" smtClean="0"/>
              <a:t>файла</a:t>
            </a:r>
            <a:r>
              <a:rPr lang="en-US" sz="2000" dirty="0" smtClean="0"/>
              <a:t>.</a:t>
            </a:r>
            <a:r>
              <a:rPr lang="ru-RU" sz="2000" dirty="0" smtClean="0"/>
              <a:t> </a:t>
            </a:r>
            <a:endParaRPr lang="ru-RU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Различные способы отправки файла в ПФР, отработанные интерфейсы  с операторами связи и порталами</a:t>
            </a:r>
            <a:r>
              <a:rPr lang="en-US" sz="2000" dirty="0" smtClean="0"/>
              <a:t> </a:t>
            </a:r>
            <a:r>
              <a:rPr lang="ru-RU" sz="2000" dirty="0" smtClean="0"/>
              <a:t>контролирующих органов</a:t>
            </a:r>
            <a:r>
              <a:rPr lang="en-US" sz="2000" dirty="0" smtClean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/>
              <a:t>Оперативная, квалифицированная техническая и </a:t>
            </a:r>
            <a:r>
              <a:rPr lang="ru-RU" sz="2000" dirty="0" smtClean="0"/>
              <a:t>методологическая поддержка.</a:t>
            </a:r>
            <a:endParaRPr lang="ru-RU" sz="20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Многолетняя отработанная возможность по подготовке персонифицированных данных в ПФР.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474612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2440</TotalTime>
  <Words>231</Words>
  <Application>Microsoft Office PowerPoint</Application>
  <PresentationFormat>Экран (4:3)</PresentationFormat>
  <Paragraphs>37</Paragraphs>
  <Slides>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 </vt:lpstr>
      <vt:lpstr>Что такое ЭТК</vt:lpstr>
      <vt:lpstr>Нормативная база</vt:lpstr>
      <vt:lpstr>Бланк формы СЗВ-ТД</vt:lpstr>
      <vt:lpstr>Форма СЗВ-ТД в Баланс-2W</vt:lpstr>
      <vt:lpstr>Возможности подготовки формы СЗВ-ТД в Баланс-2W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Кагирова Елена Юрьевна</dc:creator>
  <cp:lastModifiedBy>Пономарёва</cp:lastModifiedBy>
  <cp:revision>180</cp:revision>
  <cp:lastPrinted>2019-11-25T13:54:49Z</cp:lastPrinted>
  <dcterms:created xsi:type="dcterms:W3CDTF">2016-12-13T08:48:27Z</dcterms:created>
  <dcterms:modified xsi:type="dcterms:W3CDTF">2020-01-22T07:43:35Z</dcterms:modified>
</cp:coreProperties>
</file>