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278" r:id="rId3"/>
    <p:sldId id="303" r:id="rId4"/>
    <p:sldId id="279" r:id="rId5"/>
    <p:sldId id="280" r:id="rId6"/>
    <p:sldId id="305" r:id="rId7"/>
    <p:sldId id="301" r:id="rId8"/>
    <p:sldId id="302" r:id="rId9"/>
    <p:sldId id="281" r:id="rId10"/>
    <p:sldId id="304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4E85DD"/>
    <a:srgbClr val="71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35" autoAdjust="0"/>
  </p:normalViewPr>
  <p:slideViewPr>
    <p:cSldViewPr snapToGrid="0">
      <p:cViewPr varScale="1">
        <p:scale>
          <a:sx n="96" d="100"/>
          <a:sy n="96" d="100"/>
        </p:scale>
        <p:origin x="7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6429C-220B-44E2-A769-E06E08AD596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88980-B88F-449B-959F-3F0A0AA0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5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9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4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2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3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3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5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9923-0909-4F8B-BD8D-D1EEE0C6FA9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DB7E-7587-4743-8505-D7398245B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balans2.ru/tin/" TargetMode="External"/><Relationship Id="rId2" Type="http://schemas.openxmlformats.org/officeDocument/2006/relationships/hyperlink" Target="https://api.balans2.ru/tin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balans2.ru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ovion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2w@oviont.ru" TargetMode="External"/><Relationship Id="rId5" Type="http://schemas.openxmlformats.org/officeDocument/2006/relationships/hyperlink" Target="mailto:info@oviont.ru" TargetMode="External"/><Relationship Id="rId4" Type="http://schemas.openxmlformats.org/officeDocument/2006/relationships/hyperlink" Target="https://web.telegram.org/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ofr/?roistat_visit=166174" TargetMode="External"/><Relationship Id="rId2" Type="http://schemas.openxmlformats.org/officeDocument/2006/relationships/hyperlink" Target="https://www.nalog.ru/rn77/related_activities/foreign_cli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.nalog.ru/ofr/fs/index.do?roistat_visit=16617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www.balans2.ru/download/balans2_dos/&#1055;&#1086;&#1076;&#1075;&#1086;&#1090;&#1086;&#1074;&#1082;&#1072;_&#1054;&#1090;&#1095;&#1077;&#1090;&#1072;_&#1086;_&#1089;&#1095;&#1077;&#1090;&#1072;&#1093;_&#1080;&#1085;&#1086;&#1089;&#1090;&#1088;&#1072;&#1085;&#1085;&#1099;&#1093;_&#1082;&#1083;&#1080;&#1077;&#1085;&#1090;&#1086;&#1074;_&#1087;&#1086;_&#1089;&#1090;&#1072;&#1085;&#1076;&#1072;&#1088;&#1090;&#1091;_&#1054;&#1069;&#1057;&#1056;_(CRS)_08052019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ans2.ru/ru/about/balans2n/download/?tabs3#tabs-4" TargetMode="External"/><Relationship Id="rId2" Type="http://schemas.openxmlformats.org/officeDocument/2006/relationships/hyperlink" Target="https://www.balans2.ru/ru/balans2w/download/?tabs3#tabs=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ans2.ru/ru/balans2w/download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balans2.ru/ru/about/balans2n/downlo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balans2.ru/ot_or_fin_rin_fatca8966/ti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nalog.ru/ofr/fs/index.d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ans2.ru/ru/about/balans2n/download/" TargetMode="External"/><Relationship Id="rId2" Type="http://schemas.openxmlformats.org/officeDocument/2006/relationships/hyperlink" Target="https://www.balans2.ru/ru/balans2w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340fzreport.nalog.ru/rul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alans2.ru/ru/balans2w/download/?tabs3#tabs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alans2.ru/ru/balans2w/download/?tabs3#tabs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lans2.ru/download/balans2_dos/%D0%9F%D1%80%D0%B8%D0%BC%D0%B5%D1%80_%D0%B4%D0%BB%D1%8F_%D0%B8%D0%BC%D0%BF%D0%BE%D1%80%D1%82%D0%B0_%D0%BE%D1%82%D1%87%D0%B5%D1%82%D0%B0_%D0%BF%D0%BE_CRS_2021_%D1%845-05_2022-02-15.xls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balans2.ru/tin/" TargetMode="External"/><Relationship Id="rId2" Type="http://schemas.openxmlformats.org/officeDocument/2006/relationships/hyperlink" Target="https://api.balans2.ru/tin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1823368"/>
            <a:ext cx="11160369" cy="26363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Сдача </a:t>
            </a:r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отчетности </a:t>
            </a:r>
            <a:b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 стандарту ОЭСР в формате 5.05 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2022 году</a:t>
            </a:r>
            <a:b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445" y="2959831"/>
            <a:ext cx="8009466" cy="213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1080" y="4352531"/>
            <a:ext cx="517032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«ОВИОНТ ИНФОРМ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»,     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16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февраля 2022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Директор по прикладному ПО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</a:rPr>
              <a:t>В.Виноградов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2000" dirty="0"/>
          </a:p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Вед. специалист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</a:rPr>
              <a:t>А.Тищенко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Вед. менеджер проекта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</a:rPr>
              <a:t>А.Ефимович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71" y="188237"/>
            <a:ext cx="2962275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4" y="0"/>
            <a:ext cx="3241326" cy="1811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62" y="5752914"/>
            <a:ext cx="1944216" cy="4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Технические требования </a:t>
            </a:r>
            <a:r>
              <a:rPr lang="ru-RU" dirty="0">
                <a:solidFill>
                  <a:srgbClr val="0070C0"/>
                </a:solidFill>
              </a:rPr>
              <a:t>к </a:t>
            </a:r>
            <a:r>
              <a:rPr lang="ru-RU" dirty="0" smtClean="0">
                <a:solidFill>
                  <a:srgbClr val="0070C0"/>
                </a:solidFill>
              </a:rPr>
              <a:t>среде </a:t>
            </a:r>
            <a:r>
              <a:rPr lang="ru-RU" dirty="0">
                <a:solidFill>
                  <a:srgbClr val="0070C0"/>
                </a:solidFill>
              </a:rPr>
              <a:t>функционирования </a:t>
            </a:r>
            <a:r>
              <a:rPr lang="ru-RU" dirty="0" smtClean="0">
                <a:solidFill>
                  <a:srgbClr val="0070C0"/>
                </a:solidFill>
              </a:rPr>
              <a:t>сервисов </a:t>
            </a:r>
            <a:r>
              <a:rPr lang="ru-RU" dirty="0">
                <a:solidFill>
                  <a:srgbClr val="0070C0"/>
                </a:solidFill>
              </a:rPr>
              <a:t>"Проверка </a:t>
            </a:r>
            <a:r>
              <a:rPr lang="ru-RU" dirty="0" smtClean="0">
                <a:solidFill>
                  <a:srgbClr val="0070C0"/>
                </a:solidFill>
              </a:rPr>
              <a:t>TIN"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«Проверка TIN 2.0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Microsoft Windows Server 2012 R2 или более поздняя версия, </a:t>
            </a:r>
            <a:r>
              <a:rPr lang="en-US" dirty="0"/>
              <a:t>Linux</a:t>
            </a:r>
            <a:endParaRPr lang="ru-RU" dirty="0"/>
          </a:p>
          <a:p>
            <a:pPr lvl="0"/>
            <a:r>
              <a:rPr lang="ru-RU" dirty="0"/>
              <a:t>Платформа </a:t>
            </a:r>
            <a:r>
              <a:rPr lang="en-US" dirty="0"/>
              <a:t>.NET 6</a:t>
            </a:r>
            <a:endParaRPr lang="ru-RU" dirty="0"/>
          </a:p>
          <a:p>
            <a:pPr lvl="0"/>
            <a:r>
              <a:rPr lang="en-US" dirty="0"/>
              <a:t>Web</a:t>
            </a:r>
            <a:r>
              <a:rPr lang="ru-RU" dirty="0"/>
              <a:t>-браузер (</a:t>
            </a:r>
            <a:r>
              <a:rPr lang="en-US" dirty="0"/>
              <a:t>Edge</a:t>
            </a:r>
            <a:r>
              <a:rPr lang="ru-RU" dirty="0"/>
              <a:t>, </a:t>
            </a:r>
            <a:r>
              <a:rPr lang="en-US" dirty="0"/>
              <a:t>Chrome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smtClean="0">
                <a:solidFill>
                  <a:srgbClr val="0070C0"/>
                </a:solidFill>
                <a:hlinkClick r:id="rId3"/>
              </a:rPr>
              <a:t>«Проверка TIN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dirty="0" smtClean="0"/>
              <a:t>Microsoft </a:t>
            </a:r>
            <a:r>
              <a:rPr lang="ru-RU" dirty="0"/>
              <a:t>Windows Server 2012 R2 или более поздняя версия</a:t>
            </a:r>
          </a:p>
          <a:p>
            <a:pPr lvl="0"/>
            <a:r>
              <a:rPr lang="ru-RU" dirty="0"/>
              <a:t>Microsoft .NET 5 или более поздняя версия</a:t>
            </a:r>
          </a:p>
          <a:p>
            <a:pPr lvl="0"/>
            <a:r>
              <a:rPr lang="ru-RU" dirty="0"/>
              <a:t>Microsoft .NET </a:t>
            </a:r>
            <a:r>
              <a:rPr lang="ru-RU" dirty="0" err="1"/>
              <a:t>Framework</a:t>
            </a:r>
            <a:r>
              <a:rPr lang="ru-RU" dirty="0"/>
              <a:t> 4.5.1 или более поздняя версия</a:t>
            </a:r>
          </a:p>
          <a:p>
            <a:pPr lvl="0"/>
            <a:r>
              <a:rPr lang="en-US" dirty="0"/>
              <a:t>Web-</a:t>
            </a:r>
            <a:r>
              <a:rPr lang="ru-RU" dirty="0"/>
              <a:t>браузер </a:t>
            </a:r>
            <a:r>
              <a:rPr lang="en-US" dirty="0"/>
              <a:t>Web-</a:t>
            </a:r>
            <a:r>
              <a:rPr lang="ru-RU" dirty="0"/>
              <a:t>браузер</a:t>
            </a:r>
            <a:r>
              <a:rPr lang="en-US" dirty="0"/>
              <a:t> (Edge, Chrome)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60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300" y="1311448"/>
            <a:ext cx="7886700" cy="72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1601" y="2924673"/>
            <a:ext cx="3918637" cy="345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hlinkClick r:id="rId2"/>
              </a:rPr>
              <a:t>www.oviont.ru</a:t>
            </a:r>
            <a:r>
              <a:rPr lang="en-US" sz="1800" dirty="0" smtClean="0"/>
              <a:t>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hlinkClick r:id="rId3"/>
              </a:rPr>
              <a:t>www.balans2.ru</a:t>
            </a:r>
            <a:endParaRPr lang="ru-RU" sz="1800" dirty="0" smtClean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hlinkClick r:id="rId4"/>
              </a:rPr>
              <a:t>Telegram –</a:t>
            </a:r>
            <a:r>
              <a:rPr lang="ru-RU" sz="1800" dirty="0" smtClean="0">
                <a:hlinkClick r:id="rId4"/>
              </a:rPr>
              <a:t>канал «Отчетность ОФР»</a:t>
            </a:r>
            <a:endParaRPr lang="ru-RU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Техническая поддержка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/>
              <a:t>Многоканальный телефон: +7 (495) 411-79-69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/>
              <a:t>1-я линия техподдержки: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5"/>
              </a:rPr>
              <a:t>info@oviont.ru </a:t>
            </a:r>
            <a:endParaRPr lang="ru-RU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/>
              <a:t>2-я линия техподдержки: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6"/>
              </a:rPr>
              <a:t>b2@oviont.ru</a:t>
            </a:r>
            <a:endParaRPr lang="ru-RU" sz="1800" b="1" dirty="0" smtClean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84" y="98967"/>
            <a:ext cx="1234911" cy="1678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035" y="3048900"/>
            <a:ext cx="4799373" cy="2855064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8472055" y="2547531"/>
            <a:ext cx="671945" cy="775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56606" y="4112923"/>
            <a:ext cx="1102659" cy="53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3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Слайды предыдущих семинаров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529" y="1690690"/>
            <a:ext cx="8166942" cy="43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150" y="365127"/>
            <a:ext cx="8267701" cy="6170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Отчеты: уточнения, экземпляры, сроки представления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444627"/>
            <a:ext cx="8077200" cy="1146175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6096000" algn="l"/>
              </a:tabLst>
            </a:pPr>
            <a:r>
              <a:rPr lang="ru-RU" dirty="0" smtClean="0"/>
              <a:t>Отчет</a:t>
            </a:r>
            <a:r>
              <a:rPr lang="ru-RU" dirty="0"/>
              <a:t> FATCA по форме 8966 за </a:t>
            </a:r>
            <a:r>
              <a:rPr lang="ru-RU" dirty="0" smtClean="0"/>
              <a:t>2021 г. 	-</a:t>
            </a:r>
            <a:r>
              <a:rPr lang="ru-RU" dirty="0"/>
              <a:t> </a:t>
            </a:r>
            <a:r>
              <a:rPr lang="ru-RU" dirty="0" smtClean="0"/>
              <a:t>31.03.202</a:t>
            </a:r>
            <a:r>
              <a:rPr lang="ru-RU" dirty="0"/>
              <a:t>2 </a:t>
            </a:r>
          </a:p>
          <a:p>
            <a:pPr marL="0" indent="0">
              <a:buNone/>
              <a:tabLst>
                <a:tab pos="6096000" algn="l"/>
              </a:tabLst>
            </a:pPr>
            <a:r>
              <a:rPr lang="ru-RU" dirty="0"/>
              <a:t>Отчета по стандарту </a:t>
            </a:r>
            <a:r>
              <a:rPr lang="ru-RU" dirty="0" smtClean="0"/>
              <a:t>ОЭСР</a:t>
            </a:r>
            <a:r>
              <a:rPr lang="en-US" dirty="0" smtClean="0"/>
              <a:t> (CRS)</a:t>
            </a:r>
            <a:r>
              <a:rPr lang="ru-RU" dirty="0" smtClean="0"/>
              <a:t> </a:t>
            </a:r>
            <a:r>
              <a:rPr lang="ru-RU"/>
              <a:t>за </a:t>
            </a:r>
            <a:r>
              <a:rPr lang="ru-RU" smtClean="0"/>
              <a:t>2021 г</a:t>
            </a:r>
            <a:r>
              <a:rPr lang="ru-RU" dirty="0"/>
              <a:t>. </a:t>
            </a:r>
            <a:r>
              <a:rPr lang="ru-RU" dirty="0" smtClean="0"/>
              <a:t>	- 31.05.2022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2530475"/>
            <a:ext cx="8267700" cy="1543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4242858"/>
            <a:ext cx="7608425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hlinkClick r:id="rId2"/>
              </a:rPr>
              <a:t>Взаимодействие с организациями финансового рынка</a:t>
            </a:r>
            <a:r>
              <a:rPr lang="en-US" sz="3200" dirty="0">
                <a:hlinkClick r:id="rId2"/>
              </a:rPr>
              <a:t>.</a:t>
            </a:r>
            <a:r>
              <a:rPr lang="ru-RU" sz="3200" b="1" dirty="0">
                <a:solidFill>
                  <a:srgbClr val="0070C0"/>
                </a:solidFill>
                <a:hlinkClick r:id="rId2"/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Состав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отчетов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082" y="1220910"/>
            <a:ext cx="10125636" cy="4964737"/>
          </a:xfrm>
        </p:spPr>
        <p:txBody>
          <a:bodyPr anchor="t">
            <a:normAutofit fontScale="70000" lnSpcReduction="20000"/>
          </a:bodyPr>
          <a:lstStyle/>
          <a:p>
            <a:pPr marL="0" lvl="7" indent="268288" defTabSz="360000"/>
            <a:r>
              <a:rPr lang="ru-RU" sz="3000" dirty="0"/>
              <a:t>Отчет по </a:t>
            </a:r>
            <a:r>
              <a:rPr lang="en-US" sz="3000" dirty="0"/>
              <a:t>FATCA </a:t>
            </a:r>
            <a:r>
              <a:rPr lang="ru-RU" sz="3000" dirty="0"/>
              <a:t>по Форме</a:t>
            </a:r>
            <a:r>
              <a:rPr lang="en-US" sz="3000" dirty="0"/>
              <a:t> 8966</a:t>
            </a:r>
            <a:r>
              <a:rPr lang="ru-RU" sz="3000" dirty="0"/>
              <a:t> для передачи в </a:t>
            </a:r>
            <a:r>
              <a:rPr lang="en-US" sz="3000" dirty="0"/>
              <a:t>IRS (</a:t>
            </a:r>
            <a:r>
              <a:rPr lang="ru-RU" sz="3000" dirty="0"/>
              <a:t>служба	внутренних доходов США) через международный портал </a:t>
            </a:r>
            <a:r>
              <a:rPr lang="en-US" sz="3000" dirty="0"/>
              <a:t>IDES</a:t>
            </a:r>
            <a:r>
              <a:rPr lang="ru-RU" sz="3000" dirty="0"/>
              <a:t>;</a:t>
            </a:r>
          </a:p>
          <a:p>
            <a:pPr marL="0" lvl="7" indent="0" algn="ctr" defTabSz="360000">
              <a:buNone/>
            </a:pPr>
            <a:r>
              <a:rPr lang="ru-RU" sz="3000" dirty="0"/>
              <a:t>	</a:t>
            </a:r>
            <a:r>
              <a:rPr lang="ru-RU" sz="3000" i="1" dirty="0"/>
              <a:t>«Закон FATCA 18 марта 2010 года»</a:t>
            </a:r>
          </a:p>
          <a:p>
            <a:pPr marL="268288" indent="-268288"/>
            <a:r>
              <a:rPr lang="ru-RU" sz="3000" dirty="0"/>
              <a:t>Уведомления четырех видов: о Регистрации в ИНО, Выявлении клиента, Запросе от ИНО, Сведениях о счетах для направления их в ФНС РФ для их сдачи через сервис </a:t>
            </a:r>
            <a:r>
              <a:rPr lang="ru-RU" sz="3000" u="sng" dirty="0">
                <a:hlinkClick r:id="rId3"/>
              </a:rPr>
              <a:t>«Сообщение о клиенте-иностранном налогоплательщике»</a:t>
            </a:r>
            <a:r>
              <a:rPr lang="ru-RU" sz="3000" dirty="0"/>
              <a:t>.</a:t>
            </a:r>
          </a:p>
          <a:p>
            <a:pPr marL="0" indent="0">
              <a:buNone/>
            </a:pPr>
            <a:r>
              <a:rPr lang="ru-RU" sz="3000" i="1" dirty="0"/>
              <a:t>		         «</a:t>
            </a:r>
            <a:r>
              <a:rPr lang="en-US" sz="3000" i="1" dirty="0"/>
              <a:t>Закон </a:t>
            </a:r>
            <a:r>
              <a:rPr lang="en-US" sz="3000" i="1" dirty="0" err="1"/>
              <a:t>от</a:t>
            </a:r>
            <a:r>
              <a:rPr lang="en-US" sz="3000" i="1" dirty="0"/>
              <a:t> 28.06.2014 № 173-ФЗ</a:t>
            </a:r>
            <a:r>
              <a:rPr lang="ru-RU" sz="3000" i="1" dirty="0"/>
              <a:t>»</a:t>
            </a:r>
          </a:p>
          <a:p>
            <a:pPr marL="0" indent="0" algn="ctr">
              <a:buNone/>
            </a:pPr>
            <a:r>
              <a:rPr lang="ru-RU" sz="3000" i="1" dirty="0"/>
              <a:t>Постановление  Правительства РФ от 26.11.2015 № 1267»</a:t>
            </a:r>
            <a:endParaRPr lang="ru-RU" sz="3000" dirty="0"/>
          </a:p>
          <a:p>
            <a:pPr marL="0" indent="0">
              <a:buNone/>
            </a:pPr>
            <a:endParaRPr lang="ru-RU" sz="3000" i="1" dirty="0"/>
          </a:p>
          <a:p>
            <a:pPr marL="0" indent="0">
              <a:buNone/>
            </a:pPr>
            <a:endParaRPr lang="ru-RU" sz="3000" i="1" dirty="0"/>
          </a:p>
          <a:p>
            <a:r>
              <a:rPr lang="ru-RU" sz="3000" dirty="0"/>
              <a:t>Отчет по стандарту ОЭСР (</a:t>
            </a:r>
            <a:r>
              <a:rPr lang="en-US" sz="3000" dirty="0"/>
              <a:t>CRS) </a:t>
            </a:r>
            <a:r>
              <a:rPr lang="ru-RU" sz="3000" dirty="0"/>
              <a:t>о предоставлении финансовой информации об иностранных клиентах для направления в ФНС РФ;</a:t>
            </a:r>
            <a:endParaRPr lang="en-US" sz="3000" dirty="0"/>
          </a:p>
          <a:p>
            <a:r>
              <a:rPr lang="ru-RU" sz="3000" dirty="0"/>
              <a:t>Уведомление об исключении договоров (счетов), открытых ранее 20.07.2018 г. для их сдачи через сервис «</a:t>
            </a:r>
            <a:r>
              <a:rPr lang="ru-RU" sz="3000" dirty="0">
                <a:hlinkClick r:id="rId4"/>
              </a:rPr>
              <a:t>Отчет об иностранных клиентах по стандарту ОЭСР</a:t>
            </a:r>
            <a:r>
              <a:rPr lang="ru-RU" sz="3000" dirty="0"/>
              <a:t>»</a:t>
            </a:r>
          </a:p>
          <a:p>
            <a:pPr marL="0" indent="0" algn="ctr">
              <a:buNone/>
            </a:pPr>
            <a:r>
              <a:rPr lang="ru-RU" sz="3000" i="1" dirty="0"/>
              <a:t>«Закон от 27.11.2017 № 340-ФЗ; </a:t>
            </a:r>
          </a:p>
          <a:p>
            <a:pPr marL="0" indent="0" algn="ctr">
              <a:buNone/>
            </a:pPr>
            <a:r>
              <a:rPr lang="ru-RU" sz="3000" i="1" dirty="0"/>
              <a:t>Постановление  Правительства РФ от 16.06.2018 N 693»</a:t>
            </a:r>
            <a:endParaRPr lang="ru-RU" sz="3000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8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Подготовка отчета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293" y="2438273"/>
            <a:ext cx="7886700" cy="2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189" y="1073858"/>
            <a:ext cx="2938635" cy="110623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0C0"/>
                </a:solidFill>
                <a:hlinkClick r:id="rId2"/>
              </a:rPr>
              <a:t>Схема возможностей процесса подготовки отчета по стандарту ОЭСР в ПК «Баланс-2»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2831" y="1"/>
            <a:ext cx="5635239" cy="66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907" y="365127"/>
            <a:ext cx="8650941" cy="55823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Состав комплекта документов «Отчетность ОФР»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в Баланс-2Н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647" y="777240"/>
            <a:ext cx="8082713" cy="5440680"/>
          </a:xfrm>
        </p:spPr>
        <p:txBody>
          <a:bodyPr>
            <a:normAutofit/>
          </a:bodyPr>
          <a:lstStyle/>
          <a:p>
            <a:r>
              <a:rPr lang="ru-RU" sz="1700" dirty="0"/>
              <a:t>Состав годовых отчетов:</a:t>
            </a:r>
            <a:endParaRPr lang="en-US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700" i="1" dirty="0"/>
              <a:t>Реализован «Отчет по стандарту ОЭСР (</a:t>
            </a:r>
            <a:r>
              <a:rPr lang="en-US" sz="1700" i="1" dirty="0"/>
              <a:t>Big Data</a:t>
            </a:r>
            <a:r>
              <a:rPr lang="ru-RU" sz="1700" i="1" dirty="0"/>
              <a:t>)»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i="1" dirty="0"/>
              <a:t>Реализовано групповое формирование Уведомлений (КНД 1114704) из </a:t>
            </a:r>
            <a:r>
              <a:rPr lang="en-US" sz="1700" dirty="0"/>
              <a:t>FATCA 8966</a:t>
            </a:r>
            <a:endParaRPr lang="en-US" sz="1700" i="1" dirty="0"/>
          </a:p>
          <a:p>
            <a:pPr>
              <a:buFont typeface="Wingdings" panose="05000000000000000000" pitchFamily="2" charset="2"/>
              <a:buChar char="ü"/>
            </a:pPr>
            <a:endParaRPr lang="en-US" sz="1700" i="1" dirty="0"/>
          </a:p>
          <a:p>
            <a:pPr>
              <a:buFont typeface="Wingdings" panose="05000000000000000000" pitchFamily="2" charset="2"/>
              <a:buChar char="ü"/>
            </a:pPr>
            <a:endParaRPr lang="en-US" sz="1700" i="1" dirty="0"/>
          </a:p>
          <a:p>
            <a:pPr>
              <a:buFont typeface="Wingdings" panose="05000000000000000000" pitchFamily="2" charset="2"/>
              <a:buChar char="ü"/>
            </a:pPr>
            <a:endParaRPr lang="ru-RU" sz="1700" i="1" dirty="0"/>
          </a:p>
          <a:p>
            <a:endParaRPr lang="ru-RU" sz="1700" i="1" dirty="0"/>
          </a:p>
          <a:p>
            <a:endParaRPr lang="ru-RU" sz="1700" dirty="0"/>
          </a:p>
          <a:p>
            <a:endParaRPr lang="ru-RU" sz="1700" dirty="0"/>
          </a:p>
          <a:p>
            <a:r>
              <a:rPr lang="ru-RU" sz="1700" dirty="0"/>
              <a:t>Состав  отчетов в папке «Иное»: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46" y="1919208"/>
            <a:ext cx="8267700" cy="1543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46" y="4386626"/>
            <a:ext cx="8267700" cy="17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44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Способы заполнения отчетов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ru-RU" sz="4000" dirty="0">
                <a:solidFill>
                  <a:srgbClr val="0070C0"/>
                </a:solidFill>
              </a:rPr>
              <a:t>данными в программах Баланс-2</a:t>
            </a:r>
            <a:r>
              <a:rPr lang="en-US" sz="4000" dirty="0">
                <a:solidFill>
                  <a:srgbClr val="0070C0"/>
                </a:solidFill>
              </a:rPr>
              <a:t>W</a:t>
            </a:r>
            <a:r>
              <a:rPr lang="ru-RU" sz="4000" dirty="0">
                <a:solidFill>
                  <a:srgbClr val="0070C0"/>
                </a:solidFill>
              </a:rPr>
              <a:t> и Баланс-2Н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493" y="1511672"/>
            <a:ext cx="9816353" cy="4781551"/>
          </a:xfrm>
        </p:spPr>
        <p:txBody>
          <a:bodyPr>
            <a:normAutofit/>
          </a:bodyPr>
          <a:lstStyle/>
          <a:p>
            <a:r>
              <a:rPr lang="ru-RU" dirty="0" smtClean="0"/>
              <a:t>Заполнение данных в экранной форме программы с использованием справочников и фильтров ограничителей</a:t>
            </a:r>
          </a:p>
          <a:p>
            <a:r>
              <a:rPr lang="ru-RU" dirty="0" smtClean="0"/>
              <a:t>Импорт из </a:t>
            </a:r>
            <a:r>
              <a:rPr lang="en-US" dirty="0" smtClean="0"/>
              <a:t>XML-</a:t>
            </a:r>
            <a:r>
              <a:rPr lang="ru-RU" dirty="0" smtClean="0"/>
              <a:t>файла отчета, в </a:t>
            </a:r>
            <a:r>
              <a:rPr lang="ru-RU" dirty="0" err="1" smtClean="0"/>
              <a:t>т.ч</a:t>
            </a:r>
            <a:r>
              <a:rPr lang="ru-RU" dirty="0" smtClean="0"/>
              <a:t>. подготовленных в других программах</a:t>
            </a:r>
          </a:p>
          <a:p>
            <a:r>
              <a:rPr lang="ru-RU" dirty="0" smtClean="0"/>
              <a:t>Импорт </a:t>
            </a:r>
            <a:r>
              <a:rPr lang="en-US" dirty="0" smtClean="0"/>
              <a:t>(</a:t>
            </a:r>
            <a:r>
              <a:rPr lang="ru-RU" dirty="0" smtClean="0"/>
              <a:t>экспорт</a:t>
            </a:r>
            <a:r>
              <a:rPr lang="en-US" dirty="0" smtClean="0"/>
              <a:t>) </a:t>
            </a:r>
            <a:r>
              <a:rPr lang="ru-RU" dirty="0" smtClean="0"/>
              <a:t>из(в) </a:t>
            </a:r>
            <a:r>
              <a:rPr lang="en-US" dirty="0" smtClean="0"/>
              <a:t>Excel-</a:t>
            </a:r>
            <a:r>
              <a:rPr lang="ru-RU" dirty="0" smtClean="0"/>
              <a:t>книги(у)</a:t>
            </a:r>
            <a:r>
              <a:rPr lang="en-US" dirty="0"/>
              <a:t>,</a:t>
            </a:r>
            <a:r>
              <a:rPr lang="ru-RU" dirty="0" smtClean="0"/>
              <a:t> шаблон которой см. на странице «</a:t>
            </a:r>
            <a:r>
              <a:rPr lang="ru-RU" dirty="0" smtClean="0">
                <a:hlinkClick r:id="rId2"/>
              </a:rPr>
              <a:t>Шаблоны </a:t>
            </a:r>
            <a:r>
              <a:rPr lang="en-US" dirty="0" smtClean="0">
                <a:hlinkClick r:id="rId2"/>
              </a:rPr>
              <a:t>Excel </a:t>
            </a:r>
            <a:r>
              <a:rPr lang="ru-RU" dirty="0" smtClean="0">
                <a:hlinkClick r:id="rId2"/>
              </a:rPr>
              <a:t>для импорта</a:t>
            </a:r>
            <a:r>
              <a:rPr lang="ru-RU" dirty="0" smtClean="0"/>
              <a:t>» или ранее выгруженных в </a:t>
            </a:r>
            <a:r>
              <a:rPr lang="en-US" dirty="0" smtClean="0"/>
              <a:t>Excel-</a:t>
            </a:r>
            <a:r>
              <a:rPr lang="ru-RU" dirty="0" smtClean="0"/>
              <a:t>файл из программ Б2</a:t>
            </a:r>
            <a:r>
              <a:rPr lang="en-US" dirty="0" smtClean="0"/>
              <a:t>W</a:t>
            </a:r>
            <a:r>
              <a:rPr lang="ru-RU" dirty="0" smtClean="0"/>
              <a:t>/Н</a:t>
            </a:r>
          </a:p>
          <a:p>
            <a:r>
              <a:rPr lang="ru-RU" dirty="0" smtClean="0"/>
              <a:t>Перенос данных в отчеты по стандарту ОЭСР и </a:t>
            </a:r>
            <a:r>
              <a:rPr lang="en-US" dirty="0" smtClean="0"/>
              <a:t>FATCA 8966 </a:t>
            </a:r>
            <a:r>
              <a:rPr lang="ru-RU" dirty="0" smtClean="0"/>
              <a:t>через </a:t>
            </a:r>
            <a:r>
              <a:rPr lang="ru-RU" dirty="0" smtClean="0">
                <a:hlinkClick r:id="rId3"/>
              </a:rPr>
              <a:t>интерфейсные таблицы </a:t>
            </a:r>
            <a:r>
              <a:rPr lang="ru-RU" dirty="0" smtClean="0"/>
              <a:t>в БД Баланс-2Н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525854"/>
            <a:ext cx="7886700" cy="7023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Расчеты и проверки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471" y="1311235"/>
            <a:ext cx="9255061" cy="1935492"/>
          </a:xfrm>
        </p:spPr>
        <p:txBody>
          <a:bodyPr>
            <a:noAutofit/>
          </a:bodyPr>
          <a:lstStyle/>
          <a:p>
            <a:r>
              <a:rPr lang="en-US" sz="2000" b="1" dirty="0"/>
              <a:t>F6 -  </a:t>
            </a:r>
            <a:r>
              <a:rPr lang="ru-RU" sz="2000" dirty="0"/>
              <a:t>перенос данных из отчета за предыдущий период</a:t>
            </a:r>
            <a:endParaRPr lang="en-US" sz="2000" dirty="0"/>
          </a:p>
          <a:p>
            <a:r>
              <a:rPr lang="en-US" sz="2000" b="1" dirty="0"/>
              <a:t>F7</a:t>
            </a:r>
            <a:r>
              <a:rPr lang="en-US" sz="2000" dirty="0"/>
              <a:t> – </a:t>
            </a:r>
            <a:r>
              <a:rPr lang="ru-RU" sz="2000" dirty="0"/>
              <a:t>расчет </a:t>
            </a:r>
            <a:r>
              <a:rPr lang="en-US" sz="2000" dirty="0" err="1"/>
              <a:t>DocRefId</a:t>
            </a:r>
            <a:r>
              <a:rPr lang="ru-RU" sz="2000" dirty="0"/>
              <a:t>, </a:t>
            </a:r>
            <a:r>
              <a:rPr lang="en-US" sz="2000" dirty="0" err="1"/>
              <a:t>MessageRefId</a:t>
            </a:r>
            <a:r>
              <a:rPr lang="en-US" sz="2000" dirty="0"/>
              <a:t> (</a:t>
            </a:r>
            <a:r>
              <a:rPr lang="en-US" sz="2000" dirty="0" err="1"/>
              <a:t>CorrDocRefId</a:t>
            </a:r>
            <a:r>
              <a:rPr lang="en-US" sz="2000" dirty="0"/>
              <a:t>)</a:t>
            </a:r>
          </a:p>
          <a:p>
            <a:r>
              <a:rPr lang="en-US" sz="2000" b="1" dirty="0"/>
              <a:t>F8</a:t>
            </a:r>
            <a:r>
              <a:rPr lang="en-US" sz="2000" dirty="0"/>
              <a:t> </a:t>
            </a:r>
            <a:r>
              <a:rPr lang="ru-RU" sz="2000" dirty="0"/>
              <a:t>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Ctrl-F8</a:t>
            </a:r>
            <a:r>
              <a:rPr lang="en-US" sz="2000" dirty="0"/>
              <a:t>) – </a:t>
            </a:r>
            <a:r>
              <a:rPr lang="ru-RU" sz="2000" dirty="0"/>
              <a:t>проверки по контрольным соотношениям документа (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листа</a:t>
            </a:r>
            <a:r>
              <a:rPr lang="ru-RU" sz="2000" dirty="0"/>
              <a:t>)</a:t>
            </a:r>
          </a:p>
          <a:p>
            <a:r>
              <a:rPr lang="en-US" sz="2000" b="1" dirty="0"/>
              <a:t>F9</a:t>
            </a:r>
            <a:r>
              <a:rPr lang="en-US" sz="2000" dirty="0"/>
              <a:t> 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Ctrl-F9</a:t>
            </a:r>
            <a:r>
              <a:rPr lang="en-US" sz="2000" dirty="0"/>
              <a:t>) – </a:t>
            </a:r>
            <a:r>
              <a:rPr lang="ru-RU" sz="2000" dirty="0"/>
              <a:t>форматно-логический контроль </a:t>
            </a:r>
            <a:r>
              <a:rPr lang="en-US" sz="2000" dirty="0"/>
              <a:t>(</a:t>
            </a:r>
            <a:r>
              <a:rPr lang="ru-RU" sz="2000" dirty="0"/>
              <a:t>ФЛК) по </a:t>
            </a:r>
            <a:r>
              <a:rPr lang="en-US" sz="2000" dirty="0" err="1"/>
              <a:t>xsd</a:t>
            </a:r>
            <a:r>
              <a:rPr lang="en-US" sz="2000" dirty="0"/>
              <a:t>-</a:t>
            </a:r>
            <a:r>
              <a:rPr lang="ru-RU" sz="2000" dirty="0"/>
              <a:t>схеме</a:t>
            </a:r>
            <a:r>
              <a:rPr lang="ru-RU" sz="2400" dirty="0"/>
              <a:t> документа (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кущего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листа</a:t>
            </a:r>
            <a:r>
              <a:rPr lang="ru-RU" sz="2400" dirty="0"/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826" y="3329796"/>
            <a:ext cx="8786706" cy="29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2256616" y="658011"/>
            <a:ext cx="7115662" cy="613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План семинара</a:t>
            </a:r>
          </a:p>
        </p:txBody>
      </p:sp>
      <p:sp>
        <p:nvSpPr>
          <p:cNvPr id="4" name="CustomShape 2"/>
          <p:cNvSpPr/>
          <p:nvPr/>
        </p:nvSpPr>
        <p:spPr>
          <a:xfrm>
            <a:off x="1115036" y="1411443"/>
            <a:ext cx="10068485" cy="4558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Состав </a:t>
            </a:r>
            <a:r>
              <a:rPr lang="ru-RU" sz="2400" dirty="0"/>
              <a:t>отчетов, сдаваемых в 2022 г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Изменения в составе данных для отчета по стандарту ОЭСР в формате 5.05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Изменения в программах подготовки отчетности ОФР </a:t>
            </a:r>
            <a:r>
              <a:rPr lang="ru-RU" sz="2400" dirty="0">
                <a:hlinkClick r:id="rId2"/>
              </a:rPr>
              <a:t> </a:t>
            </a:r>
            <a:r>
              <a:rPr lang="ru-RU" sz="2400" dirty="0" smtClean="0">
                <a:hlinkClick r:id="rId2"/>
              </a:rPr>
              <a:t>Баланс-2Н</a:t>
            </a:r>
            <a:r>
              <a:rPr lang="en-US" sz="2400" dirty="0" smtClean="0"/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>
                <a:hlinkClick r:id="rId3"/>
              </a:rPr>
              <a:t>Баланс-2W</a:t>
            </a:r>
            <a:r>
              <a:rPr lang="ru-RU" sz="2400" dirty="0"/>
              <a:t> 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Сервис </a:t>
            </a:r>
            <a:r>
              <a:rPr lang="ru-RU" sz="2400" dirty="0" smtClean="0">
                <a:hlinkClick r:id="rId4"/>
              </a:rPr>
              <a:t>Проверка TIN</a:t>
            </a:r>
            <a:r>
              <a:rPr lang="ru-RU" sz="2400" dirty="0" smtClean="0"/>
              <a:t> иностранных физических и юридических лиц версии 2.0: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Обзор </a:t>
            </a:r>
            <a:r>
              <a:rPr lang="ru-RU" sz="2400" dirty="0"/>
              <a:t>актуальных методологических и </a:t>
            </a:r>
            <a:r>
              <a:rPr lang="ru-RU" sz="2400" dirty="0" smtClean="0"/>
              <a:t>программно-технических </a:t>
            </a:r>
            <a:r>
              <a:rPr lang="ru-RU" sz="2400" dirty="0"/>
              <a:t>вопросов.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71550" cy="983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3521" y="0"/>
            <a:ext cx="995405" cy="983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1327" y="4501492"/>
            <a:ext cx="3657599" cy="17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95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Визуализация ошибочных показателей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при проверках по КС (</a:t>
            </a:r>
            <a:r>
              <a:rPr lang="en-US" sz="3600" b="1" dirty="0">
                <a:solidFill>
                  <a:srgbClr val="0070C0"/>
                </a:solidFill>
              </a:rPr>
              <a:t>F8</a:t>
            </a:r>
            <a:r>
              <a:rPr lang="ru-RU" sz="3600" b="1" dirty="0">
                <a:solidFill>
                  <a:srgbClr val="0070C0"/>
                </a:solidFill>
              </a:rPr>
              <a:t>)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и ФЛК (</a:t>
            </a:r>
            <a:r>
              <a:rPr lang="en-US" sz="3600" b="1" dirty="0">
                <a:solidFill>
                  <a:srgbClr val="0070C0"/>
                </a:solidFill>
              </a:rPr>
              <a:t>F9</a:t>
            </a:r>
            <a:r>
              <a:rPr lang="ru-RU" sz="36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0735" y="1095608"/>
            <a:ext cx="9639300" cy="51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151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Случаи подготовки уточнений отчета по ОЭСР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552666"/>
          <a:ext cx="78867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07"/>
                <a:gridCol w="2907957"/>
                <a:gridCol w="45282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Подать сведения по новым счетам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Создать новый экземпляр отчета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Скорректировать или удалить сведения по ранее сданным счетам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Создать уточненный отчет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197" y="3752306"/>
            <a:ext cx="4775695" cy="30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4033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Варианты подготовки уточненных отчетов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по ОЭСР (</a:t>
            </a:r>
            <a:r>
              <a:rPr lang="en-US" sz="3600" b="1" dirty="0">
                <a:solidFill>
                  <a:srgbClr val="0070C0"/>
                </a:solidFill>
              </a:rPr>
              <a:t>CRS)</a:t>
            </a:r>
            <a:r>
              <a:rPr lang="ru-RU" sz="3600" b="1" dirty="0">
                <a:solidFill>
                  <a:srgbClr val="0070C0"/>
                </a:solidFill>
              </a:rPr>
              <a:t> в Баланс-2</a:t>
            </a:r>
            <a:r>
              <a:rPr lang="en-US" sz="3600" b="1" dirty="0">
                <a:solidFill>
                  <a:srgbClr val="0070C0"/>
                </a:solidFill>
              </a:rPr>
              <a:t>W</a:t>
            </a:r>
            <a:r>
              <a:rPr lang="ru-RU" sz="3600" b="1" dirty="0">
                <a:solidFill>
                  <a:srgbClr val="0070C0"/>
                </a:solidFill>
              </a:rPr>
              <a:t> и Баланс-2Н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850410"/>
              </p:ext>
            </p:extLst>
          </p:nvPr>
        </p:nvGraphicFramePr>
        <p:xfrm>
          <a:off x="1975037" y="1420530"/>
          <a:ext cx="8241925" cy="476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98"/>
                <a:gridCol w="2935627"/>
                <a:gridCol w="4835500"/>
              </a:tblGrid>
              <a:tr h="619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делать</a:t>
                      </a:r>
                      <a:endParaRPr lang="ru-RU" dirty="0"/>
                    </a:p>
                  </a:txBody>
                  <a:tcPr/>
                </a:tc>
              </a:tr>
              <a:tr h="69090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Отчет подготавливали</a:t>
                      </a:r>
                      <a:r>
                        <a:rPr lang="ru-RU" baseline="0" dirty="0" smtClean="0"/>
                        <a:t> в Баланс-2</a:t>
                      </a:r>
                      <a:r>
                        <a:rPr lang="en-US" baseline="0" dirty="0" smtClean="0"/>
                        <a:t>W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Создать уточненный</a:t>
                      </a:r>
                      <a:r>
                        <a:rPr lang="ru-RU" baseline="0" dirty="0" smtClean="0"/>
                        <a:t> отчет, внести в него изменения</a:t>
                      </a:r>
                      <a:endParaRPr lang="ru-RU" dirty="0"/>
                    </a:p>
                  </a:txBody>
                  <a:tcPr/>
                </a:tc>
              </a:tr>
              <a:tr h="157920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Отчет</a:t>
                      </a:r>
                      <a:r>
                        <a:rPr lang="ru-RU" baseline="0" dirty="0" smtClean="0"/>
                        <a:t> подготавливали в другой программе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Создать первичный отчет отчет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импортировать в него </a:t>
                      </a:r>
                      <a:r>
                        <a:rPr lang="en-US" dirty="0" smtClean="0"/>
                        <a:t>XML</a:t>
                      </a:r>
                      <a:r>
                        <a:rPr lang="ru-RU" dirty="0" smtClean="0"/>
                        <a:t>-файл отчета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Создать уточненный отчет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Внести изменения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  <a:tr h="187530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XML-</a:t>
                      </a:r>
                      <a:r>
                        <a:rPr lang="ru-RU" dirty="0" smtClean="0"/>
                        <a:t>файл</a:t>
                      </a:r>
                      <a:r>
                        <a:rPr lang="ru-RU" baseline="0" dirty="0" smtClean="0"/>
                        <a:t> отчета большой (тыс.-десятки тыс.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счетов)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Создать уточняющий отчет для документа Отчет по ОЭСР (с </a:t>
                      </a:r>
                      <a:r>
                        <a:rPr lang="ru-RU" dirty="0" err="1" smtClean="0"/>
                        <a:t>доп.лицензией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Использовать прямой</a:t>
                      </a:r>
                      <a:r>
                        <a:rPr lang="ru-RU" baseline="0" dirty="0" smtClean="0"/>
                        <a:t> и обратный конвертеры </a:t>
                      </a:r>
                      <a:r>
                        <a:rPr lang="en-US" baseline="0" dirty="0" smtClean="0"/>
                        <a:t>XML &lt;-&gt; Excel-</a:t>
                      </a:r>
                      <a:r>
                        <a:rPr lang="ru-RU" baseline="0" dirty="0" smtClean="0"/>
                        <a:t>файлы отчета в Баланс-2Н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0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Основные требования к уточняющим отчетам в Баланс-2</a:t>
            </a:r>
            <a:r>
              <a:rPr lang="en-US" sz="3600" b="1" dirty="0">
                <a:solidFill>
                  <a:srgbClr val="0070C0"/>
                </a:solidFill>
              </a:rPr>
              <a:t>W </a:t>
            </a:r>
            <a:r>
              <a:rPr lang="ru-RU" sz="3600" b="1" dirty="0">
                <a:solidFill>
                  <a:srgbClr val="0070C0"/>
                </a:solidFill>
              </a:rPr>
              <a:t>и Баланс-2Н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976" y="1761067"/>
            <a:ext cx="10331824" cy="45052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Уточненные отчеты подаются только со сведениями по изменяемым или удаляемым счетам </a:t>
            </a:r>
          </a:p>
          <a:p>
            <a:r>
              <a:rPr lang="ru-RU" dirty="0" smtClean="0"/>
              <a:t>Значение идентификатора ранее направленного раздела </a:t>
            </a:r>
            <a:r>
              <a:rPr lang="en-US" dirty="0" err="1" smtClean="0"/>
              <a:t>CorrDocRefId</a:t>
            </a:r>
            <a:r>
              <a:rPr lang="en-US" dirty="0" smtClean="0"/>
              <a:t> </a:t>
            </a:r>
            <a:r>
              <a:rPr lang="ru-RU" dirty="0" smtClean="0"/>
              <a:t>в уточняющем отчете должно присутствовать среди значений идентификатора </a:t>
            </a:r>
            <a:r>
              <a:rPr lang="en-US" dirty="0" err="1" smtClean="0"/>
              <a:t>DocRefId</a:t>
            </a:r>
            <a:r>
              <a:rPr lang="ru-RU" dirty="0" smtClean="0"/>
              <a:t> в уточняемом отчете</a:t>
            </a:r>
          </a:p>
          <a:p>
            <a:r>
              <a:rPr lang="ru-RU" dirty="0" smtClean="0"/>
              <a:t>Пользователь при подготовке уточняющего отчета может видеть как все поданные в ФНС сведения (на закладке «Сведения о счете или его аналоге»), так и только подаваемые в уточняющем </a:t>
            </a:r>
            <a:r>
              <a:rPr lang="ru-RU" dirty="0"/>
              <a:t>отчете </a:t>
            </a:r>
            <a:r>
              <a:rPr lang="ru-RU" dirty="0" smtClean="0"/>
              <a:t>(на </a:t>
            </a:r>
            <a:r>
              <a:rPr lang="ru-RU" dirty="0"/>
              <a:t>закладке </a:t>
            </a:r>
            <a:r>
              <a:rPr lang="ru-RU" dirty="0" smtClean="0"/>
              <a:t>«Корректируемые (измененные или удаленные) Сведения </a:t>
            </a:r>
            <a:r>
              <a:rPr lang="ru-RU" dirty="0"/>
              <a:t>о </a:t>
            </a:r>
            <a:r>
              <a:rPr lang="ru-RU" dirty="0" smtClean="0"/>
              <a:t>счетах») – </a:t>
            </a:r>
            <a:r>
              <a:rPr lang="ru-RU" dirty="0" err="1" smtClean="0"/>
              <a:t>см.след.слайд</a:t>
            </a:r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Поддерживаются цепочки уточнений для каждого экземпляра отчета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558" y="420130"/>
            <a:ext cx="8279026" cy="617838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</a:rPr>
              <a:t>Экранная форма подготовки уточненных отчетов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557" y="1037968"/>
            <a:ext cx="8577031" cy="51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056" y="408254"/>
            <a:ext cx="8330184" cy="530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Поддержка процесса классификации клиентов по CRS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69895"/>
            <a:ext cx="9147976" cy="4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058" y="208608"/>
            <a:ext cx="8333117" cy="6975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Сравнение возможностей  Баланс-2W - Баланс-2Н и другого стороннего ПО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в задаче подготовки Отчета по Стандарту ОЭСР (</a:t>
            </a:r>
            <a:r>
              <a:rPr lang="en-US" sz="2000" b="1" dirty="0">
                <a:solidFill>
                  <a:srgbClr val="0070C0"/>
                </a:solidFill>
              </a:rPr>
              <a:t>CRS</a:t>
            </a:r>
            <a:r>
              <a:rPr lang="ru-RU" sz="2000" b="1" dirty="0">
                <a:solidFill>
                  <a:srgbClr val="0070C0"/>
                </a:solidFill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0605" y="848497"/>
            <a:ext cx="8344930" cy="52557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050" b="1" dirty="0"/>
              <a:t>Основной обязательный состав функций:</a:t>
            </a:r>
            <a:endParaRPr lang="ru-RU" sz="1050" dirty="0"/>
          </a:p>
          <a:p>
            <a:pPr>
              <a:spcBef>
                <a:spcPts val="0"/>
              </a:spcBef>
            </a:pPr>
            <a:r>
              <a:rPr lang="ru-RU" sz="1050" dirty="0"/>
              <a:t>ручной ввод данных в экранную форму Отчета с использованием фильтров ограничителей доступа к полям и справочников,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поиск листа со сведениями о счете, содержащего искомую строку;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расчет вычисляемых показателей (</a:t>
            </a:r>
            <a:r>
              <a:rPr lang="en-US" sz="1050" dirty="0" err="1"/>
              <a:t>DocRefId</a:t>
            </a:r>
            <a:r>
              <a:rPr lang="ru-RU" sz="1050" dirty="0"/>
              <a:t> и </a:t>
            </a:r>
            <a:r>
              <a:rPr lang="en-US" sz="1050" dirty="0" err="1"/>
              <a:t>MessageRefId</a:t>
            </a:r>
            <a:r>
              <a:rPr lang="ru-RU" sz="1050" dirty="0"/>
              <a:t>),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проверка показателей отчета по контрольным соотношениям,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форматно-логический контроль </a:t>
            </a:r>
            <a:r>
              <a:rPr lang="en-US" sz="1050" dirty="0"/>
              <a:t>XML</a:t>
            </a:r>
            <a:r>
              <a:rPr lang="ru-RU" sz="1050" dirty="0"/>
              <a:t>-файла по актуальной </a:t>
            </a:r>
            <a:r>
              <a:rPr lang="en-US" sz="1050" dirty="0"/>
              <a:t>XSD</a:t>
            </a:r>
            <a:r>
              <a:rPr lang="ru-RU" sz="1050" dirty="0"/>
              <a:t>-схеме;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формирование </a:t>
            </a:r>
            <a:r>
              <a:rPr lang="en-US" sz="1050" dirty="0"/>
              <a:t>XML</a:t>
            </a:r>
            <a:r>
              <a:rPr lang="ru-RU" sz="1050" dirty="0"/>
              <a:t>-файла отчета за 2018, 2019 и 2020 гг. актуального формата по требованиям ФНС РФ (вер. 5.04),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импорт отчета из </a:t>
            </a:r>
            <a:r>
              <a:rPr lang="en-US" sz="1050" dirty="0"/>
              <a:t>XML</a:t>
            </a:r>
            <a:r>
              <a:rPr lang="ru-RU" sz="1050" dirty="0"/>
              <a:t>-файла</a:t>
            </a:r>
            <a:r>
              <a:rPr lang="en-US" sz="1050" dirty="0"/>
              <a:t> </a:t>
            </a:r>
            <a:r>
              <a:rPr lang="ru-RU" sz="1050" dirty="0"/>
              <a:t>формата ФНС РФ;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возможность подготовки нескольких экземпляров отчета и уточненных отчетов,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050" dirty="0"/>
              <a:t>формирование транспортного контейнера с подписанным электронной подписью отчетом для его сдачи через сайт ФНС РФ на странице «</a:t>
            </a:r>
            <a:r>
              <a:rPr lang="ru-RU" sz="1050" u="sng" dirty="0">
                <a:hlinkClick r:id="rId2"/>
              </a:rPr>
              <a:t>Отчет об иностранных клиентах по стандарту ОЭСР</a:t>
            </a:r>
            <a:r>
              <a:rPr lang="ru-RU" sz="1050" dirty="0"/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 </a:t>
            </a:r>
            <a:r>
              <a:rPr lang="ru-RU" sz="1050" b="1" dirty="0"/>
              <a:t>Реализовано в программах Баланс-2</a:t>
            </a:r>
            <a:r>
              <a:rPr lang="en-US" sz="1050" b="1" dirty="0"/>
              <a:t>W</a:t>
            </a:r>
            <a:r>
              <a:rPr lang="ru-RU" sz="1050" b="1" dirty="0"/>
              <a:t> и Баланс-2Н:</a:t>
            </a:r>
            <a:endParaRPr lang="ru-RU" sz="1050" dirty="0"/>
          </a:p>
          <a:p>
            <a:pPr>
              <a:spcBef>
                <a:spcPts val="0"/>
              </a:spcBef>
            </a:pPr>
            <a:r>
              <a:rPr lang="ru-RU" sz="1050" dirty="0"/>
              <a:t>инкрементный импорт сведений из специализированного </a:t>
            </a:r>
            <a:r>
              <a:rPr lang="ru-RU" sz="1050" dirty="0" err="1"/>
              <a:t>Excel</a:t>
            </a:r>
            <a:r>
              <a:rPr lang="ru-RU" sz="1050" dirty="0"/>
              <a:t>-файла: Excel позволяет открывать файлы с данными, выгруженными скриптами из учетных баз данных пользователей и выполнять групповые операции корректировки/заполнения показателей;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Транслитерация</a:t>
            </a:r>
            <a:r>
              <a:rPr lang="en-US" sz="1050" dirty="0"/>
              <a:t> </a:t>
            </a:r>
            <a:r>
              <a:rPr lang="ru-RU" sz="1050" dirty="0"/>
              <a:t> по ГОСТ 7.79-2000(Б) для показателей, требующих наличия кириллических символов в латиницу, и латинских символов в кириллицу при импорте из </a:t>
            </a:r>
            <a:r>
              <a:rPr lang="en-US" sz="1050" dirty="0"/>
              <a:t>Excel</a:t>
            </a:r>
            <a:r>
              <a:rPr lang="ru-RU" sz="1050" dirty="0"/>
              <a:t>-файла и формировании </a:t>
            </a:r>
            <a:r>
              <a:rPr lang="en-US" sz="1050" dirty="0"/>
              <a:t>XML</a:t>
            </a:r>
            <a:r>
              <a:rPr lang="ru-RU" sz="1050" dirty="0"/>
              <a:t>-файла;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удобное позиционирование листов и показателей отчета с ошибками и предупреждениями при проверках по контрольным соотношениям (</a:t>
            </a:r>
            <a:r>
              <a:rPr lang="en-US" sz="1050" dirty="0"/>
              <a:t>F8) </a:t>
            </a:r>
            <a:r>
              <a:rPr lang="ru-RU" sz="1050" dirty="0"/>
              <a:t>и форматно-логическом контроле </a:t>
            </a:r>
            <a:r>
              <a:rPr lang="en-US" sz="1050" dirty="0"/>
              <a:t>(F9) </a:t>
            </a:r>
            <a:r>
              <a:rPr lang="ru-RU" sz="1050" dirty="0"/>
              <a:t>формируемого XML-файла,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расширенный (140+) состав проверок по контрольным соотношениям,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проверки синтаксиса формализованных номеров, мейлов с помощью регулярных выражений;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автоматическая разбивка файла отчёта ОФР на «куски», не превышающие 50 </a:t>
            </a:r>
            <a:r>
              <a:rPr lang="en-US" sz="1050" dirty="0"/>
              <a:t>Mb</a:t>
            </a:r>
            <a:r>
              <a:rPr lang="ru-RU" sz="1050" dirty="0"/>
              <a:t>, как того требует стандарт отчёта.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формирования печатной формы и сокращенной печатной формы отчета (в </a:t>
            </a:r>
            <a:r>
              <a:rPr lang="en-US" sz="1050" dirty="0"/>
              <a:t>Excel-</a:t>
            </a:r>
            <a:r>
              <a:rPr lang="ru-RU" sz="1050" dirty="0"/>
              <a:t>файле);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экспорт данных в специализированный Excel-файл для выполнения групповых операции корректировки/заполнения показателей с последующим их импортом из Excel-файла обратно в отчет в программе;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расширенные возможности для подготовки уточненных отчетов, содержащих исправленные и удаленные сведения о счетах клиентов, включая </a:t>
            </a:r>
          </a:p>
          <a:p>
            <a:pPr marL="534988" lvl="1" indent="-2635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автоматизированный перенос в уточняющий из уточняемого отчета значений </a:t>
            </a:r>
            <a:r>
              <a:rPr lang="en-US" sz="1050" dirty="0" err="1"/>
              <a:t>CorrDocRefId</a:t>
            </a:r>
            <a:r>
              <a:rPr lang="ru-RU" sz="1050" dirty="0"/>
              <a:t>,</a:t>
            </a:r>
          </a:p>
          <a:p>
            <a:pPr marL="534988" lvl="1" indent="-2635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перенос сведений о счетах из уточняемого в уточняющий отчет;</a:t>
            </a:r>
          </a:p>
          <a:p>
            <a:pPr marL="534988" lvl="1" indent="-2635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наличие двух вкладок на экранной форме отчета, одна содержит итоговый состав показателей, переданных уточненными и уточняющими отчетами, вторая содержит только сведения, передаваемыми в уточняющем отчете;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реализованы специальные режимы работы с отчетами, содержащими сведения о большом количестве счетов (более 100 тыс.) – в Баланс-2Н;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сортировка и поиск дубликатов по наименованию владельца и номеру счета, переход к нужному листу по порядковому номеру – в Баланс-2Н. 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050" b="1" dirty="0"/>
              <a:t>Оперативная и качественная 2-х уровневая техническая и методологическая поддержка пользователей.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91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1063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Некоторые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65730"/>
            <a:ext cx="10112188" cy="47064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Можно ли импортировать в программу «старые» отчеты и</a:t>
            </a:r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en-US" dirty="0" smtClean="0"/>
              <a:t>XML-</a:t>
            </a:r>
            <a:r>
              <a:rPr lang="ru-RU" dirty="0" smtClean="0"/>
              <a:t>файла?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– </a:t>
            </a:r>
            <a:r>
              <a:rPr lang="ru-RU" i="1" dirty="0" smtClean="0">
                <a:solidFill>
                  <a:srgbClr val="0070C0"/>
                </a:solidFill>
              </a:rPr>
              <a:t>Да, как за предыдущие отчетные периоды, так и ранее сданные, для которых нужно подготовить корректировку</a:t>
            </a:r>
          </a:p>
          <a:p>
            <a:r>
              <a:rPr lang="ru-RU" dirty="0"/>
              <a:t>Можно ли в программе перенести данные из </a:t>
            </a:r>
            <a:r>
              <a:rPr lang="ru-RU" dirty="0" smtClean="0"/>
              <a:t>аналогичного отчета </a:t>
            </a:r>
            <a:r>
              <a:rPr lang="ru-RU" dirty="0"/>
              <a:t>за предыдущий период</a:t>
            </a:r>
            <a:r>
              <a:rPr lang="ru-RU" dirty="0" smtClean="0"/>
              <a:t>? </a:t>
            </a:r>
            <a:r>
              <a:rPr lang="en-US" i="1" dirty="0">
                <a:solidFill>
                  <a:srgbClr val="0070C0"/>
                </a:solidFill>
              </a:rPr>
              <a:t>- </a:t>
            </a:r>
            <a:r>
              <a:rPr lang="ru-RU" i="1" dirty="0">
                <a:solidFill>
                  <a:srgbClr val="0070C0"/>
                </a:solidFill>
              </a:rPr>
              <a:t>Да</a:t>
            </a:r>
            <a:endParaRPr lang="ru-RU" i="1" dirty="0"/>
          </a:p>
          <a:p>
            <a:r>
              <a:rPr lang="ru-RU" dirty="0" smtClean="0"/>
              <a:t>Производится ли транслитерация данных и в какой момент подготовки отчета по ОЭСР? </a:t>
            </a:r>
            <a:r>
              <a:rPr lang="ru-RU" i="1" dirty="0" smtClean="0">
                <a:solidFill>
                  <a:srgbClr val="0070C0"/>
                </a:solidFill>
              </a:rPr>
              <a:t>– Да, при импорте из </a:t>
            </a:r>
            <a:r>
              <a:rPr lang="en-US" i="1" dirty="0" smtClean="0">
                <a:solidFill>
                  <a:srgbClr val="0070C0"/>
                </a:solidFill>
              </a:rPr>
              <a:t>Excel-</a:t>
            </a:r>
            <a:r>
              <a:rPr lang="ru-RU" i="1" dirty="0" smtClean="0">
                <a:solidFill>
                  <a:srgbClr val="0070C0"/>
                </a:solidFill>
              </a:rPr>
              <a:t>файла и формировании </a:t>
            </a:r>
            <a:r>
              <a:rPr lang="en-US" i="1" dirty="0" smtClean="0">
                <a:solidFill>
                  <a:srgbClr val="0070C0"/>
                </a:solidFill>
              </a:rPr>
              <a:t>XML-</a:t>
            </a:r>
            <a:r>
              <a:rPr lang="ru-RU" i="1" dirty="0" smtClean="0">
                <a:solidFill>
                  <a:srgbClr val="0070C0"/>
                </a:solidFill>
              </a:rPr>
              <a:t>файла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Как контролируется правильность </a:t>
            </a:r>
            <a:r>
              <a:rPr lang="en-US" dirty="0" smtClean="0"/>
              <a:t>TIN-</a:t>
            </a:r>
            <a:r>
              <a:rPr lang="ru-RU" dirty="0" err="1" smtClean="0"/>
              <a:t>ов</a:t>
            </a:r>
            <a:r>
              <a:rPr lang="ru-RU" dirty="0" smtClean="0"/>
              <a:t> в программе? </a:t>
            </a:r>
            <a:r>
              <a:rPr lang="ru-RU" i="1" dirty="0" smtClean="0">
                <a:solidFill>
                  <a:srgbClr val="0070C0"/>
                </a:solidFill>
              </a:rPr>
              <a:t>– контроль </a:t>
            </a:r>
            <a:r>
              <a:rPr lang="en-US" i="1" dirty="0" smtClean="0">
                <a:solidFill>
                  <a:srgbClr val="0070C0"/>
                </a:solidFill>
              </a:rPr>
              <a:t>TIN</a:t>
            </a:r>
            <a:r>
              <a:rPr lang="ru-RU" i="1" dirty="0" smtClean="0">
                <a:solidFill>
                  <a:srgbClr val="0070C0"/>
                </a:solidFill>
              </a:rPr>
              <a:t>-</a:t>
            </a:r>
            <a:r>
              <a:rPr lang="ru-RU" i="1" dirty="0" err="1" smtClean="0">
                <a:solidFill>
                  <a:srgbClr val="0070C0"/>
                </a:solidFill>
              </a:rPr>
              <a:t>ов</a:t>
            </a:r>
            <a:r>
              <a:rPr lang="ru-RU" i="1" dirty="0" smtClean="0">
                <a:solidFill>
                  <a:srgbClr val="0070C0"/>
                </a:solidFill>
              </a:rPr>
              <a:t> производится с использованием механизма регулярных выражений при проверке по </a:t>
            </a:r>
            <a:r>
              <a:rPr lang="en-US" i="1" dirty="0" smtClean="0">
                <a:solidFill>
                  <a:srgbClr val="0070C0"/>
                </a:solidFill>
              </a:rPr>
              <a:t>F8 TIN</a:t>
            </a:r>
            <a:r>
              <a:rPr lang="ru-RU" i="1" dirty="0" smtClean="0">
                <a:solidFill>
                  <a:srgbClr val="0070C0"/>
                </a:solidFill>
              </a:rPr>
              <a:t> стран, которых проверяет ФНС РФ.</a:t>
            </a:r>
          </a:p>
          <a:p>
            <a:pPr marL="0" indent="0">
              <a:spcBef>
                <a:spcPts val="0"/>
              </a:spcBef>
              <a:buNone/>
              <a:tabLst>
                <a:tab pos="177800" algn="l"/>
              </a:tabLst>
            </a:pPr>
            <a:r>
              <a:rPr lang="en-US" i="1" dirty="0" smtClean="0">
                <a:solidFill>
                  <a:srgbClr val="0070C0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А также в виде отдельного документа «Проверка </a:t>
            </a:r>
            <a:r>
              <a:rPr lang="en-US" i="1" dirty="0" smtClean="0">
                <a:solidFill>
                  <a:srgbClr val="0070C0"/>
                </a:solidFill>
              </a:rPr>
              <a:t>TIN</a:t>
            </a:r>
            <a:r>
              <a:rPr lang="ru-RU" i="1" dirty="0" smtClean="0">
                <a:solidFill>
                  <a:srgbClr val="0070C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49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4364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Некоторые часто задававшиеся вопросы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62681"/>
            <a:ext cx="8229600" cy="50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/>
              <a:t>Как в программе обеспечивается уникальность идентификаторов?</a:t>
            </a:r>
          </a:p>
          <a:p>
            <a:r>
              <a:rPr lang="ru-RU" sz="1800" dirty="0"/>
              <a:t>Каждому разделу отчета программой присваивается уникальный идентификатор: </a:t>
            </a:r>
            <a:r>
              <a:rPr lang="en-US" sz="1800" dirty="0">
                <a:solidFill>
                  <a:srgbClr val="7030A0"/>
                </a:solidFill>
              </a:rPr>
              <a:t>GIIN +</a:t>
            </a:r>
            <a:r>
              <a:rPr lang="ru-RU" sz="1800" dirty="0">
                <a:solidFill>
                  <a:srgbClr val="7030A0"/>
                </a:solidFill>
              </a:rPr>
              <a:t> 32- разрядный </a:t>
            </a:r>
            <a:r>
              <a:rPr lang="en-US" sz="1800" dirty="0">
                <a:solidFill>
                  <a:srgbClr val="7030A0"/>
                </a:solidFill>
              </a:rPr>
              <a:t>GUID </a:t>
            </a:r>
            <a:r>
              <a:rPr lang="ru-RU" sz="1800" dirty="0"/>
              <a:t>либо </a:t>
            </a:r>
            <a:r>
              <a:rPr lang="en-US" sz="1800" dirty="0">
                <a:solidFill>
                  <a:srgbClr val="7030A0"/>
                </a:solidFill>
              </a:rPr>
              <a:t>RU2021-</a:t>
            </a:r>
            <a:r>
              <a:rPr lang="ru-RU" sz="1800" dirty="0">
                <a:solidFill>
                  <a:srgbClr val="7030A0"/>
                </a:solidFill>
              </a:rPr>
              <a:t>ИНН</a:t>
            </a:r>
            <a:r>
              <a:rPr lang="en-US" sz="1800" dirty="0">
                <a:solidFill>
                  <a:srgbClr val="7030A0"/>
                </a:solidFill>
              </a:rPr>
              <a:t> +</a:t>
            </a:r>
            <a:r>
              <a:rPr lang="ru-RU" sz="1800" dirty="0">
                <a:solidFill>
                  <a:srgbClr val="7030A0"/>
                </a:solidFill>
              </a:rPr>
              <a:t> 32- разрядный </a:t>
            </a:r>
            <a:r>
              <a:rPr lang="en-US" sz="1800" dirty="0">
                <a:solidFill>
                  <a:srgbClr val="7030A0"/>
                </a:solidFill>
              </a:rPr>
              <a:t>GUID </a:t>
            </a:r>
          </a:p>
          <a:p>
            <a:pPr marL="0" indent="0">
              <a:buNone/>
            </a:pPr>
            <a:r>
              <a:rPr lang="ru-RU" sz="1800" dirty="0"/>
              <a:t>первоначальный отчет: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ru-RU" sz="1800" dirty="0"/>
              <a:t>уточненный: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45" y="2573872"/>
            <a:ext cx="64293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6" y="3594423"/>
            <a:ext cx="80486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4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128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Предложения нашего ПО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532239"/>
            <a:ext cx="8058150" cy="4563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Продаваемые модули: </a:t>
            </a:r>
            <a:endParaRPr lang="en-US" u="sng" dirty="0" smtClean="0"/>
          </a:p>
          <a:p>
            <a:r>
              <a:rPr lang="ru-RU" dirty="0" smtClean="0"/>
              <a:t>Баланс-2: Отчетность по стандарту ОЭСР</a:t>
            </a:r>
          </a:p>
          <a:p>
            <a:r>
              <a:rPr lang="ru-RU" dirty="0" smtClean="0"/>
              <a:t>Баланс-2</a:t>
            </a:r>
            <a:r>
              <a:rPr lang="ru-RU" dirty="0"/>
              <a:t>: Отчетность по </a:t>
            </a:r>
            <a:r>
              <a:rPr lang="en-US" dirty="0" smtClean="0"/>
              <a:t>FATCA 8966</a:t>
            </a:r>
          </a:p>
          <a:p>
            <a:r>
              <a:rPr lang="en-US" dirty="0" smtClean="0"/>
              <a:t>Web-</a:t>
            </a:r>
            <a:r>
              <a:rPr lang="ru-RU" dirty="0" smtClean="0"/>
              <a:t>сервис «Проверка </a:t>
            </a:r>
            <a:r>
              <a:rPr lang="en-US" dirty="0" smtClean="0"/>
              <a:t>TIN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u="sng" dirty="0"/>
              <a:t>Тарифы</a:t>
            </a:r>
            <a:r>
              <a:rPr lang="ru-RU" u="sng" dirty="0" smtClean="0"/>
              <a:t>:</a:t>
            </a:r>
          </a:p>
          <a:p>
            <a:pPr lvl="1"/>
            <a:r>
              <a:rPr lang="ru-RU" dirty="0" smtClean="0"/>
              <a:t>Старт</a:t>
            </a:r>
          </a:p>
          <a:p>
            <a:pPr lvl="1"/>
            <a:r>
              <a:rPr lang="ru-RU" dirty="0" smtClean="0"/>
              <a:t>Номинал</a:t>
            </a:r>
          </a:p>
          <a:p>
            <a:pPr lvl="1"/>
            <a:r>
              <a:rPr lang="ru-RU" dirty="0" err="1" smtClean="0"/>
              <a:t>Проф</a:t>
            </a:r>
            <a:endParaRPr lang="ru-RU" dirty="0" smtClean="0"/>
          </a:p>
          <a:p>
            <a:pPr lvl="1"/>
            <a:r>
              <a:rPr lang="en-US" dirty="0" err="1" smtClean="0"/>
              <a:t>BigData</a:t>
            </a:r>
            <a:endParaRPr lang="en-US" dirty="0" smtClean="0"/>
          </a:p>
          <a:p>
            <a:pPr lvl="1"/>
            <a:endParaRPr lang="en-US" dirty="0"/>
          </a:p>
          <a:p>
            <a:pPr marL="42863" lvl="1" indent="0">
              <a:buNone/>
            </a:pPr>
            <a:r>
              <a:rPr lang="ru-RU" sz="2800" u="sng" dirty="0"/>
              <a:t>Программы</a:t>
            </a:r>
            <a:endParaRPr lang="en-US" sz="2800" u="sng" dirty="0"/>
          </a:p>
          <a:p>
            <a:pPr marL="271463" lvl="1"/>
            <a:r>
              <a:rPr lang="ru-RU" sz="2800" dirty="0">
                <a:hlinkClick r:id="rId2"/>
              </a:rPr>
              <a:t>Баланс-2</a:t>
            </a:r>
            <a:r>
              <a:rPr lang="en-US" sz="2800" dirty="0">
                <a:hlinkClick r:id="rId2"/>
              </a:rPr>
              <a:t>W</a:t>
            </a:r>
            <a:r>
              <a:rPr lang="en-US" sz="2800" dirty="0"/>
              <a:t> </a:t>
            </a:r>
            <a:r>
              <a:rPr lang="ru-RU" sz="2800" dirty="0"/>
              <a:t> - для отчетов</a:t>
            </a:r>
            <a:r>
              <a:rPr lang="en-US" sz="2800" dirty="0"/>
              <a:t> c</a:t>
            </a:r>
            <a:r>
              <a:rPr lang="ru-RU" sz="2800" dirty="0"/>
              <a:t> </a:t>
            </a:r>
            <a:r>
              <a:rPr lang="en-US" sz="2800" dirty="0"/>
              <a:t>≤ </a:t>
            </a:r>
            <a:r>
              <a:rPr lang="ru-RU" sz="2800" dirty="0"/>
              <a:t>1 тыс. счетов.</a:t>
            </a:r>
          </a:p>
          <a:p>
            <a:pPr marL="271463" lvl="1"/>
            <a:r>
              <a:rPr lang="ru-RU" sz="2800" dirty="0">
                <a:hlinkClick r:id="rId3"/>
              </a:rPr>
              <a:t>Баланс-2Н</a:t>
            </a:r>
            <a:r>
              <a:rPr lang="ru-RU" sz="2800" dirty="0"/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224" y="2162500"/>
            <a:ext cx="1849340" cy="32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0995"/>
            <a:ext cx="10515600" cy="5223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cap="all" dirty="0">
                <a:solidFill>
                  <a:srgbClr val="007DC5"/>
                </a:solidFill>
                <a:hlinkClick r:id="rId2"/>
              </a:rPr>
              <a:t>КАКУЮ ОТЧЕТНОСТЬ НАПРАВЛЯТЬ В 2022 </a:t>
            </a:r>
            <a:r>
              <a:rPr lang="ru-RU" sz="3400" b="1" cap="all" dirty="0" smtClean="0">
                <a:solidFill>
                  <a:srgbClr val="007DC5"/>
                </a:solidFill>
                <a:hlinkClick r:id="rId2"/>
              </a:rPr>
              <a:t>ГОДУ В ФНС РФ</a:t>
            </a:r>
            <a:endParaRPr lang="ru-RU" sz="3400" dirty="0">
              <a:solidFill>
                <a:srgbClr val="007DC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3523" y="793376"/>
            <a:ext cx="8744954" cy="54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29" y="311336"/>
            <a:ext cx="11107271" cy="6971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Фрагмент сравнение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схем форматов 5.04 и 5.05</a:t>
            </a:r>
            <a:endParaRPr lang="ru-RU" dirty="0">
              <a:latin typeface="+mn-lt"/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976" y="1008529"/>
            <a:ext cx="9796786" cy="53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1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n-lt"/>
                <a:hlinkClick r:id="rId2"/>
              </a:rPr>
              <a:t>Excel-</a:t>
            </a:r>
            <a:r>
              <a:rPr lang="ru-RU" sz="3600" b="1" dirty="0">
                <a:solidFill>
                  <a:srgbClr val="0070C0"/>
                </a:solidFill>
                <a:latin typeface="+mn-lt"/>
                <a:hlinkClick r:id="rId2"/>
              </a:rPr>
              <a:t>книга для импорта сведений в Отчет по ОЭСР</a:t>
            </a:r>
            <a:endParaRPr lang="ru-RU" sz="3600" dirty="0"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966" y="878972"/>
            <a:ext cx="11967034" cy="5190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561" y="5257800"/>
            <a:ext cx="376443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0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365126"/>
            <a:ext cx="11165541" cy="589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hlinkClick r:id="rId2"/>
              </a:rPr>
              <a:t>Новое в формате 5.05 отчета по стандарту ОЭСР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887" y="954742"/>
            <a:ext cx="8309868" cy="5222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49442" y="5238244"/>
            <a:ext cx="2664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См. лист «Новое в формате 5.05» </a:t>
            </a:r>
            <a:r>
              <a:rPr lang="en-US" sz="1200" dirty="0" smtClean="0"/>
              <a:t>Exce</a:t>
            </a:r>
            <a:r>
              <a:rPr lang="en-US" sz="1200" dirty="0"/>
              <a:t>l</a:t>
            </a:r>
            <a:r>
              <a:rPr lang="en-US" sz="1200" dirty="0" smtClean="0"/>
              <a:t>-</a:t>
            </a:r>
            <a:r>
              <a:rPr lang="en-US" sz="1200" dirty="0" err="1" smtClean="0"/>
              <a:t>i</a:t>
            </a:r>
            <a:r>
              <a:rPr lang="ru-RU" sz="1200" dirty="0" smtClean="0"/>
              <a:t>шаблона</a:t>
            </a:r>
            <a:r>
              <a:rPr lang="en-US" sz="1200" dirty="0" smtClean="0"/>
              <a:t> </a:t>
            </a:r>
            <a:r>
              <a:rPr lang="ru-RU" sz="1200" dirty="0">
                <a:hlinkClick r:id="rId4"/>
              </a:rPr>
              <a:t>Пример для импорта в отчеты по ОЭСР (CRS) за 2018 - 2021 гг. </a:t>
            </a:r>
            <a:r>
              <a:rPr lang="ru-RU" sz="1200" baseline="30000" dirty="0">
                <a:hlinkClick r:id="rId4"/>
              </a:rPr>
              <a:t>NEW</a:t>
            </a:r>
            <a:r>
              <a:rPr lang="ru-RU" sz="1200" dirty="0"/>
              <a:t>, сдаваемые в 2022 г. по формату 5.05– от 15.02.2022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0913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566832"/>
            <a:ext cx="10515600" cy="482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Последние доработки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ПО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в 2021-22 </a:t>
            </a:r>
            <a:r>
              <a:rPr lang="ru-RU" b="1" dirty="0" err="1" smtClean="0">
                <a:solidFill>
                  <a:srgbClr val="0070C0"/>
                </a:solidFill>
                <a:latin typeface="+mn-lt"/>
              </a:rPr>
              <a:t>гг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624" y="1250576"/>
            <a:ext cx="10515600" cy="52846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Реализован документ «Отчет по стандарту ОЭСР (</a:t>
            </a:r>
            <a:r>
              <a:rPr lang="en-US" dirty="0"/>
              <a:t>CRS)… (Big Data</a:t>
            </a:r>
            <a:r>
              <a:rPr lang="ru-RU" dirty="0"/>
              <a:t>)» для подготовки отчета со сведениями о нескольких десятков</a:t>
            </a:r>
            <a:r>
              <a:rPr lang="en-US" dirty="0"/>
              <a:t> (</a:t>
            </a:r>
            <a:r>
              <a:rPr lang="ru-RU" dirty="0"/>
              <a:t>сотен) тысяч счетов клиентов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Дополнен состав проверок отчета по стандарту ОЭСР, в частности номеров </a:t>
            </a:r>
            <a:r>
              <a:rPr lang="en-US" dirty="0"/>
              <a:t>TIN</a:t>
            </a:r>
            <a:r>
              <a:rPr lang="ru-RU" dirty="0"/>
              <a:t> и причин их отсутствия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Визуализация ошибочных показателей при проверках по КС (по </a:t>
            </a:r>
            <a:r>
              <a:rPr lang="en-US" dirty="0"/>
              <a:t>F8) </a:t>
            </a:r>
            <a:r>
              <a:rPr lang="ru-RU" dirty="0"/>
              <a:t>и ФЛК</a:t>
            </a:r>
            <a:r>
              <a:rPr lang="en-US" dirty="0"/>
              <a:t> (</a:t>
            </a:r>
            <a:r>
              <a:rPr lang="ru-RU" dirty="0"/>
              <a:t>по </a:t>
            </a:r>
            <a:r>
              <a:rPr lang="en-US" dirty="0"/>
              <a:t>F9)</a:t>
            </a: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Экспорт в </a:t>
            </a:r>
            <a:r>
              <a:rPr lang="en-US" dirty="0"/>
              <a:t>Excel-</a:t>
            </a:r>
            <a:r>
              <a:rPr lang="ru-RU" dirty="0"/>
              <a:t>шаблон специализированного вида для групповой корректировки данных и обратного импорта в программу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Импорт из </a:t>
            </a:r>
            <a:r>
              <a:rPr lang="en-US" dirty="0"/>
              <a:t>Excel </a:t>
            </a:r>
            <a:r>
              <a:rPr lang="ru-RU" dirty="0"/>
              <a:t>только сведений о суммах по счетам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Импорт из </a:t>
            </a:r>
            <a:r>
              <a:rPr lang="en-US" dirty="0"/>
              <a:t>Excel </a:t>
            </a:r>
            <a:r>
              <a:rPr lang="ru-RU" dirty="0"/>
              <a:t>сведений по </a:t>
            </a:r>
            <a:r>
              <a:rPr lang="en-US" dirty="0"/>
              <a:t>TIN</a:t>
            </a: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Импорт сведений из интерфейсных таблиц в БД программы Баланс-2Н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64-разрядный Баланс-2Н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/>
              <a:t>Групповое создание Уведомлений </a:t>
            </a:r>
            <a:r>
              <a:rPr lang="ru-RU" dirty="0"/>
              <a:t>о направлении информации (КНД 1114704 - «Российская </a:t>
            </a:r>
            <a:r>
              <a:rPr lang="en-US" dirty="0"/>
              <a:t>FATCA</a:t>
            </a:r>
            <a:r>
              <a:rPr lang="ru-RU" dirty="0"/>
              <a:t>»</a:t>
            </a:r>
            <a:r>
              <a:rPr lang="en-US" dirty="0"/>
              <a:t>) </a:t>
            </a:r>
            <a:r>
              <a:rPr lang="ru-RU" dirty="0" smtClean="0"/>
              <a:t>и эти Уведомления перемещены </a:t>
            </a:r>
            <a:r>
              <a:rPr lang="ru-RU" dirty="0"/>
              <a:t>в отдельную подпапку (Б2Н)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Поддержка процесса классификации клиентов по CRS в Баланс-2Н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46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3" y="365125"/>
            <a:ext cx="11214846" cy="11006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Ожидаемые изменения</a:t>
            </a:r>
            <a:r>
              <a:rPr lang="ru-RU" sz="3600" b="1" dirty="0">
                <a:solidFill>
                  <a:srgbClr val="0070C0"/>
                </a:solidFill>
                <a:latin typeface="+mn-lt"/>
              </a:rPr>
              <a:t>, связанные с форматом 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5.05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в программах Баланс-2Н и Баланс-2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W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Изменения в экранных формах </a:t>
            </a:r>
            <a:r>
              <a:rPr lang="ru-RU" dirty="0" smtClean="0"/>
              <a:t>ввода отчета по стандарту ОЭСР</a:t>
            </a:r>
          </a:p>
          <a:p>
            <a:r>
              <a:rPr lang="ru-RU" dirty="0" smtClean="0"/>
              <a:t>Модернизация импорта данных из </a:t>
            </a:r>
            <a:r>
              <a:rPr lang="en-US" dirty="0" smtClean="0"/>
              <a:t>Excel</a:t>
            </a:r>
            <a:r>
              <a:rPr lang="ru-RU" dirty="0" smtClean="0"/>
              <a:t>-шаблона и интерфейсных таблиц</a:t>
            </a:r>
          </a:p>
          <a:p>
            <a:r>
              <a:rPr lang="ru-RU" dirty="0"/>
              <a:t>Модернизация </a:t>
            </a:r>
            <a:r>
              <a:rPr lang="ru-RU" dirty="0" smtClean="0"/>
              <a:t>экспорта </a:t>
            </a:r>
            <a:r>
              <a:rPr lang="ru-RU" dirty="0"/>
              <a:t>данных в</a:t>
            </a:r>
            <a:r>
              <a:rPr lang="ru-RU" dirty="0" smtClean="0"/>
              <a:t> </a:t>
            </a:r>
            <a:r>
              <a:rPr lang="en-US" dirty="0"/>
              <a:t>Excel</a:t>
            </a:r>
            <a:r>
              <a:rPr lang="ru-RU" dirty="0" smtClean="0"/>
              <a:t>-шаблон</a:t>
            </a:r>
          </a:p>
          <a:p>
            <a:r>
              <a:rPr lang="ru-RU" dirty="0" smtClean="0"/>
              <a:t>Модернизация формирования </a:t>
            </a:r>
            <a:r>
              <a:rPr lang="en-US" dirty="0" smtClean="0"/>
              <a:t>XML-</a:t>
            </a:r>
            <a:r>
              <a:rPr lang="ru-RU" dirty="0" smtClean="0"/>
              <a:t>файла отчета по формату 5.05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</a:rPr>
              <a:t>Срок реализации: 16.03.2022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84" y="4303059"/>
            <a:ext cx="4869914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  <a:hlinkClick r:id="rId2"/>
              </a:rPr>
              <a:t>Сервис «Проверка </a:t>
            </a:r>
            <a:r>
              <a:rPr lang="en-US" b="1" dirty="0">
                <a:latin typeface="+mn-lt"/>
                <a:hlinkClick r:id="rId2"/>
              </a:rPr>
              <a:t>TIN</a:t>
            </a:r>
            <a:r>
              <a:rPr lang="ru-RU" b="1" dirty="0">
                <a:latin typeface="+mn-lt"/>
                <a:hlinkClick r:id="rId2"/>
              </a:rPr>
              <a:t>» 2.0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71" y="1690688"/>
            <a:ext cx="10515600" cy="4351338"/>
          </a:xfrm>
        </p:spPr>
        <p:txBody>
          <a:bodyPr/>
          <a:lstStyle/>
          <a:p>
            <a:pPr marL="228600" lvl="1"/>
            <a:r>
              <a:rPr lang="ru-RU" sz="2800" dirty="0"/>
              <a:t>Проверка</a:t>
            </a:r>
            <a:r>
              <a:rPr lang="ru-RU" dirty="0"/>
              <a:t> </a:t>
            </a:r>
            <a:r>
              <a:rPr lang="en-US" dirty="0"/>
              <a:t>TIN</a:t>
            </a:r>
            <a:r>
              <a:rPr lang="ru-RU" dirty="0"/>
              <a:t> по номеру, стране и др. возможным атрибутам: страна юрисдикции, признак ЮЛ/ФЛ, пол физического лица, дата создания ЮЛ или дата рождения ФЛ. </a:t>
            </a:r>
            <a:r>
              <a:rPr lang="ru-RU" i="1" dirty="0">
                <a:solidFill>
                  <a:srgbClr val="7030A0"/>
                </a:solidFill>
              </a:rPr>
              <a:t>– </a:t>
            </a:r>
            <a:r>
              <a:rPr lang="en-US" i="1" dirty="0">
                <a:solidFill>
                  <a:srgbClr val="7030A0"/>
                </a:solidFill>
              </a:rPr>
              <a:t>on-line </a:t>
            </a:r>
            <a:r>
              <a:rPr lang="ru-RU" i="1" dirty="0">
                <a:solidFill>
                  <a:srgbClr val="7030A0"/>
                </a:solidFill>
              </a:rPr>
              <a:t>при клиенте</a:t>
            </a:r>
          </a:p>
          <a:p>
            <a:r>
              <a:rPr lang="ru-RU" dirty="0"/>
              <a:t>Групповая проверка TIN </a:t>
            </a:r>
            <a:r>
              <a:rPr lang="ru-RU" i="1" dirty="0">
                <a:solidFill>
                  <a:srgbClr val="7030A0"/>
                </a:solidFill>
              </a:rPr>
              <a:t>- ежеквартально</a:t>
            </a:r>
          </a:p>
          <a:p>
            <a:pPr lvl="1"/>
            <a:r>
              <a:rPr lang="ru-RU" dirty="0"/>
              <a:t>импорт из XML-файла списка TIN для проверки с атрибутами владельца счета</a:t>
            </a:r>
          </a:p>
          <a:p>
            <a:pPr lvl="1"/>
            <a:r>
              <a:rPr lang="ru-RU" dirty="0"/>
              <a:t>Экспорт результатов в </a:t>
            </a:r>
            <a:r>
              <a:rPr lang="en-US" dirty="0"/>
              <a:t>XML-</a:t>
            </a:r>
            <a:r>
              <a:rPr lang="ru-RU" dirty="0"/>
              <a:t>файл</a:t>
            </a:r>
          </a:p>
          <a:p>
            <a:pPr lvl="1"/>
            <a:endParaRPr lang="ru-RU" dirty="0"/>
          </a:p>
          <a:p>
            <a:pPr marL="268288" lvl="1"/>
            <a:r>
              <a:rPr lang="ru-RU" dirty="0"/>
              <a:t>Проверка </a:t>
            </a:r>
            <a:r>
              <a:rPr lang="en-US" dirty="0"/>
              <a:t>TIN</a:t>
            </a:r>
            <a:r>
              <a:rPr lang="ru-RU" dirty="0"/>
              <a:t> в Баланс-2</a:t>
            </a:r>
            <a:r>
              <a:rPr lang="en-US" dirty="0"/>
              <a:t>W</a:t>
            </a:r>
            <a:r>
              <a:rPr lang="ru-RU" dirty="0"/>
              <a:t> </a:t>
            </a:r>
            <a:r>
              <a:rPr lang="ru-RU" i="1" dirty="0">
                <a:solidFill>
                  <a:srgbClr val="7030A0"/>
                </a:solidFill>
              </a:rPr>
              <a:t>– для ознакомления с </a:t>
            </a:r>
            <a:r>
              <a:rPr lang="ru-RU" i="1" dirty="0" smtClean="0">
                <a:solidFill>
                  <a:srgbClr val="7030A0"/>
                </a:solidFill>
              </a:rPr>
              <a:t>алгоритмами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5765" y="5807631"/>
            <a:ext cx="28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Сервис «Проверка </a:t>
            </a:r>
            <a:r>
              <a:rPr lang="en-US" dirty="0">
                <a:hlinkClick r:id="rId3"/>
              </a:rPr>
              <a:t>TIN</a:t>
            </a:r>
            <a:r>
              <a:rPr lang="ru-RU" dirty="0">
                <a:hlinkClick r:id="rId3"/>
              </a:rPr>
              <a:t>» </a:t>
            </a:r>
            <a:r>
              <a:rPr lang="ru-RU" dirty="0" smtClean="0">
                <a:hlinkClick r:id="rId3"/>
              </a:rPr>
              <a:t>1.0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343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1188</Words>
  <Application>Microsoft Office PowerPoint</Application>
  <PresentationFormat>Широкоэкранный</PresentationFormat>
  <Paragraphs>190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Wingdings</vt:lpstr>
      <vt:lpstr>Тема Office</vt:lpstr>
      <vt:lpstr>Сдача отчетности  по стандарту ОЭСР в формате 5.05  в 2022 году </vt:lpstr>
      <vt:lpstr>Презентация PowerPoint</vt:lpstr>
      <vt:lpstr>КАКУЮ ОТЧЕТНОСТЬ НАПРАВЛЯТЬ В 2022 ГОДУ В ФНС РФ</vt:lpstr>
      <vt:lpstr>Фрагмент сравнение схем форматов 5.04 и 5.05</vt:lpstr>
      <vt:lpstr>Excel-книга для импорта сведений в Отчет по ОЭСР</vt:lpstr>
      <vt:lpstr>Новое в формате 5.05 отчета по стандарту ОЭСР</vt:lpstr>
      <vt:lpstr>Последние доработки ПО в 2021-22 гг</vt:lpstr>
      <vt:lpstr>Ожидаемые изменения, связанные с форматом 5.05, в программах Баланс-2Н и Баланс-2W</vt:lpstr>
      <vt:lpstr>Сервис «Проверка TIN» 2.0</vt:lpstr>
      <vt:lpstr>Технические требования к среде функционирования сервисов "Проверка TIN"</vt:lpstr>
      <vt:lpstr>Презентация PowerPoint</vt:lpstr>
      <vt:lpstr>Слайды предыдущих семинаров</vt:lpstr>
      <vt:lpstr>Отчеты: уточнения, экземпляры, сроки представления</vt:lpstr>
      <vt:lpstr>Взаимодействие с организациями финансового рынка. Состав отчетов</vt:lpstr>
      <vt:lpstr>Подготовка отчета</vt:lpstr>
      <vt:lpstr>Схема возможностей процесса подготовки отчета по стандарту ОЭСР в ПК «Баланс-2»</vt:lpstr>
      <vt:lpstr>Состав комплекта документов «Отчетность ОФР» в Баланс-2Н</vt:lpstr>
      <vt:lpstr>Способы заполнения отчетов данными в программах Баланс-2W и Баланс-2Н</vt:lpstr>
      <vt:lpstr>Расчеты и проверки показателей</vt:lpstr>
      <vt:lpstr>Визуализация ошибочных показателей при проверках по КС (F8) и ФЛК (F9)</vt:lpstr>
      <vt:lpstr>Случаи подготовки уточнений отчета по ОЭСР</vt:lpstr>
      <vt:lpstr>Варианты подготовки уточненных отчетов  по ОЭСР (CRS) в Баланс-2W и Баланс-2Н</vt:lpstr>
      <vt:lpstr>Основные требования к уточняющим отчетам в Баланс-2W и Баланс-2Н</vt:lpstr>
      <vt:lpstr>Экранная форма подготовки уточненных отчетов</vt:lpstr>
      <vt:lpstr>Поддержка процесса классификации клиентов по CRS</vt:lpstr>
      <vt:lpstr>Сравнение возможностей  Баланс-2W - Баланс-2Н и другого стороннего ПО в задаче подготовки Отчета по Стандарту ОЭСР (CRS)</vt:lpstr>
      <vt:lpstr>Некоторые вопросы</vt:lpstr>
      <vt:lpstr>Некоторые часто задававшиеся вопросы</vt:lpstr>
      <vt:lpstr>Предложения нашего ПО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Макеев Артем Алексеевич</dc:creator>
  <cp:lastModifiedBy>Виноградов Владимир Иванович</cp:lastModifiedBy>
  <cp:revision>131</cp:revision>
  <dcterms:created xsi:type="dcterms:W3CDTF">2020-11-11T11:44:24Z</dcterms:created>
  <dcterms:modified xsi:type="dcterms:W3CDTF">2022-02-18T11:55:15Z</dcterms:modified>
</cp:coreProperties>
</file>