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6" r:id="rId2"/>
    <p:sldId id="283" r:id="rId3"/>
    <p:sldId id="284" r:id="rId4"/>
    <p:sldId id="285" r:id="rId5"/>
    <p:sldId id="286" r:id="rId6"/>
    <p:sldId id="307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05" r:id="rId16"/>
    <p:sldId id="306" r:id="rId17"/>
    <p:sldId id="297" r:id="rId18"/>
    <p:sldId id="298" r:id="rId19"/>
    <p:sldId id="300" r:id="rId20"/>
    <p:sldId id="301" r:id="rId21"/>
    <p:sldId id="302" r:id="rId22"/>
    <p:sldId id="303" r:id="rId23"/>
    <p:sldId id="304" r:id="rId24"/>
    <p:sldId id="308" r:id="rId25"/>
    <p:sldId id="309" r:id="rId26"/>
    <p:sldId id="310" r:id="rId27"/>
    <p:sldId id="31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10288B-6710-4ED3-807B-56BDF676ADF0}">
          <p14:sldIdLst>
            <p14:sldId id="266"/>
            <p14:sldId id="283"/>
            <p14:sldId id="284"/>
            <p14:sldId id="285"/>
            <p14:sldId id="286"/>
            <p14:sldId id="307"/>
            <p14:sldId id="288"/>
            <p14:sldId id="290"/>
            <p14:sldId id="291"/>
            <p14:sldId id="292"/>
            <p14:sldId id="293"/>
            <p14:sldId id="294"/>
            <p14:sldId id="295"/>
            <p14:sldId id="296"/>
            <p14:sldId id="305"/>
            <p14:sldId id="306"/>
            <p14:sldId id="297"/>
            <p14:sldId id="298"/>
            <p14:sldId id="300"/>
            <p14:sldId id="301"/>
            <p14:sldId id="302"/>
            <p14:sldId id="303"/>
            <p14:sldId id="304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A5CD41"/>
    <a:srgbClr val="FB7C1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86425" autoAdjust="0"/>
  </p:normalViewPr>
  <p:slideViewPr>
    <p:cSldViewPr>
      <p:cViewPr varScale="1">
        <p:scale>
          <a:sx n="89" d="100"/>
          <a:sy n="89" d="100"/>
        </p:scale>
        <p:origin x="-126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0152210-87F8-4CCC-ABAD-7C08836DE1DC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67399E4-AA14-4A97-9FD1-018A4270D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5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Подготовка</a:t>
            </a:r>
            <a:r>
              <a:rPr lang="ru-RU" baseline="0" dirty="0" smtClean="0"/>
              <a:t> РСВ в программе «Баланс-2</a:t>
            </a:r>
            <a:r>
              <a:rPr lang="en-US" baseline="0" dirty="0" smtClean="0"/>
              <a:t>W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Для корректировки заполненного документа доступны следующие групповые действия: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15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Когда документ полностью заполнен, нажмите кнопку «Сформировать». По ней также выполняется проверка документа. После формирования сведений появляется окно с информацией о ходе выгрузки.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4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Далее переходим к разделам с предупреждениями и видим в нижней части документа описание ошибок, которые необходимо исправить для дальнейшего корректного формирования документа.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49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Так же в сведениях по каждому сотруднику, в нижней части документа отображаются ошибки, которые необходимо исправить для корректного формирования документа.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3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Протокол </a:t>
            </a:r>
            <a:r>
              <a:rPr lang="ru-RU" baseline="0" dirty="0" smtClean="0"/>
              <a:t>ошибок по форме РСВ и каждому сотруднику можно вывести на экран с возможностью сохранить его и распечатать. Для этого зайдите в</a:t>
            </a:r>
            <a:r>
              <a:rPr lang="ru-RU" dirty="0" smtClean="0"/>
              <a:t> меню «Действия»,</a:t>
            </a:r>
            <a:r>
              <a:rPr lang="ru-RU" baseline="0" dirty="0" smtClean="0"/>
              <a:t> </a:t>
            </a:r>
            <a:r>
              <a:rPr lang="ru-RU" dirty="0" smtClean="0"/>
              <a:t>выберите «Открыть перечень ошибок в Блокноте» либо «Выгрузить перечень ошибок в файл».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94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После того как все ошибки исправлены, документ корректно формируется, сведения в левом окне по форме РСВ и по каждому сотруднику не содержат ошибок, можно переходить к следующему этапу.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37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Для просмотра сформированного документа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закройте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текущее окно (окно редактирования РСВ). В главном окне программы появится итоговый документ «РСВ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сформированный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», который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можно просмотреть, выполнить форматно логический контроль,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подписать, выгрузить для отправки в ФНС или распечатать. Редактировать итоговый документ нельзя. В случае такой необходимости, перейдите в папку РСВ и отредактируйте данные в первоначальном окне со списком сотрудников.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28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Перед отправкой документа рекомендуем проверить его на форматно-логический контроль (по правой клавише мышки).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12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Переводим документ в состояние «Готов к сдаче» (по правой клавише мышки).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24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перевода</a:t>
            </a:r>
            <a:r>
              <a:rPr lang="ru-RU" baseline="0" dirty="0" smtClean="0"/>
              <a:t> документа в статус </a:t>
            </a:r>
            <a:r>
              <a:rPr lang="ru-RU" dirty="0" smtClean="0"/>
              <a:t>«Готов к сдаче» появляется меню с выбором подписи на документе.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3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Для формирования отчётности по форме РСВ с 2017г. в Баланс-2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необходимо выполнить следующие действия: </a:t>
            </a: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В комплекте отчетности «РСВ, НДФЛ и отчётность в ПФР» выбрать 2017 год, необходимый квартал, перейти на вкладку РСВ и создать документ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57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перевода</a:t>
            </a:r>
            <a:r>
              <a:rPr lang="ru-RU" baseline="0" dirty="0" smtClean="0"/>
              <a:t> документа в статус «Готов к сдаче» его можно выгрузить на диск в </a:t>
            </a:r>
            <a:r>
              <a:rPr lang="en-US" baseline="0" dirty="0" smtClean="0"/>
              <a:t>XML-</a:t>
            </a:r>
            <a:r>
              <a:rPr lang="ru-RU" baseline="0" dirty="0" smtClean="0"/>
              <a:t>формате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6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выбора</a:t>
            </a:r>
            <a:r>
              <a:rPr lang="ru-RU" baseline="0" dirty="0" smtClean="0"/>
              <a:t> выгрузки документа на диск появляется информационное окно в котором можно задать папку для выгрузки, а так же выбрать дополнительные параметры если они необходимы.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18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можно отправить форму в налоговую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инспецкию</a:t>
            </a:r>
            <a:r>
              <a:rPr lang="ru-RU" dirty="0" smtClean="0"/>
              <a:t> прямо из программы Баланс-2</a:t>
            </a:r>
            <a:r>
              <a:rPr lang="en-US" dirty="0" smtClean="0"/>
              <a:t>W</a:t>
            </a:r>
            <a:r>
              <a:rPr lang="ru-RU" dirty="0" smtClean="0"/>
              <a:t> при наличии установленной</a:t>
            </a:r>
            <a:r>
              <a:rPr lang="ru-RU" baseline="0" dirty="0" smtClean="0"/>
              <a:t> программы </a:t>
            </a:r>
            <a:r>
              <a:rPr lang="ru-RU" baseline="0" dirty="0" err="1" smtClean="0"/>
              <a:t>спецоператора</a:t>
            </a:r>
            <a:r>
              <a:rPr lang="ru-RU" baseline="0" dirty="0" smtClean="0"/>
              <a:t> связи КЭ-</a:t>
            </a:r>
            <a:r>
              <a:rPr lang="ru-RU" baseline="0" dirty="0" err="1" smtClean="0"/>
              <a:t>Лайт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3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возникла необходимость создать уточненную</a:t>
            </a:r>
            <a:r>
              <a:rPr lang="ru-RU" baseline="0" dirty="0" smtClean="0"/>
              <a:t> форму РСВ, вы можете это сделать, если исходный документ находится в состоянии «сдан в ИФНС».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35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уточненном документе Раздел 1 будет заполнен данными исходного документа. Если необходимо исправить данные по сотруднику, добавьте его в список слева (добавляйте только тех сотрудников, по которым уточняются данные). После расчета Раздела 1, данные будут пересчитаны с учетом изменений. Обратите внимание, что номер сведения по сотруднику в уточненном РСВ должен быть таким же, как и в исходной форме. Если данные по сотрудникам не уточняются, не добавляйте их в список слева.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31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расчете уточненной формы РСВ учитываются</a:t>
            </a:r>
            <a:r>
              <a:rPr lang="ru-RU" baseline="0" dirty="0" smtClean="0"/>
              <a:t> данные по сотрудникам, которые присутствовали в исходной форме и по тем сотрудникам, которые добавлены в уточненную форму (с учетом внесенных изменений).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5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Далее появится окно для работы с формой РСВ, формирование которой предполагает заполнение сведений о сотрудниках.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Если в программе еще нет справочника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или он не полный,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его можно импортировать из ранее подготовленных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XML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-файлов по форме 2-НДФЛ или РСВ-1, нажав на кнопку «Из справочника» - «Импорт из файла»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2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Либо, если есть подготовленный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xml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-файл формы РСВ, можно загрузить его, нажав кнопку «Импорт файлов формата ФНС» на панели инструментов.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В таком случае будет импортирован и справочник сотрудников и все сведения по форме РСВ, которые можно проверить по контрольным соотношениям ФНС, отредактировать при необходимости и отправить в ФНС (в том числе, через КЭ-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Лайт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не выходя из программы Б2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3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Если заполнение сведений будет производиться в программе Баланс-2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то выполните предустановки в разделе «Начальные данные» (заполнять его необязательно, воспользуйтесь им только при необходимости задания определенных параметров). Все сведения, указанные в начальных данных, по умолчанию выставляются для каждого нового добавленного застрахованного лица.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9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Добавим сотрудников из справочника.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4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Далее заполним суммы выплат по каждому сотруднику (гр.210). С помощью кнопочки ↓ можно скопировать сумму во 2 и 3 месяцы. С помощью кнопочки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-&gt;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  можно автоматически рассчитать базу страховых взносов нарастающим итогом с учетом предельной величины. Если в выплатах присутствуют необлагаемые суммы, расчет производить не следует, а данные по облагаемым выплатам (гр. 220) необходимо вносить вручную. Предусмотрен автоматический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расчет страховых взносов, который при желании можно отключить.</a:t>
            </a:r>
            <a:endParaRPr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Далее переходим к разделу «РСВ, разделы 1-2» и нажимаем на кнопочку «Рассчитать текущий документ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7)».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5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При этом сведения, указанные по каждому сотруднику, будут автоматически перенесены в Раздел 1 формы РСВ. После заполнения рассчитываемых полей, необходимо заполнить «белые» поля вручную, после чего ещё раз нажать на кнопку «Рассчитать текущий документ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7)».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399E4-AA14-4A97-9FD1-018A4270D8A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2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5733-5D4B-4810-8057-1818DC357EB4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46FC-2E46-4E74-906D-C5F8EDDBA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7A9D-14CD-4566-BB0B-65A8EECA3485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6117-C38C-429E-95CA-1F148C02C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70B1-5ECD-4E78-826F-9851A5447816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E112-A876-4D72-8E4F-4A2686278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E226-E916-4433-B2FF-CE813F438B86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0273-4DE9-4612-A941-E8F7A42D9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7D4B-7BBC-437D-A958-F26D0EC7A136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EC25-3828-493F-B5EF-6E3D1244F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3D6F-92BC-456C-8B87-880C3D767F28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2B09-1E24-4C7E-BDD9-1F4E16491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431D-563C-4603-940E-323AE0DBFA5F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4489-75F5-41A1-82F8-C2B560585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7BD9-9B47-4A07-B465-A486BDEF09EC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41F6-CD1A-43B8-8C31-004418177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6E84-5113-4F67-ABFC-6A4B4950D13C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C584-BEB4-43E0-BBA8-9F88A64C6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589B-1338-4DF5-BCB8-541A26F74459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6A52-2C95-4892-9AA9-77A911AA5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02BF-2B8E-4F62-804E-9AF04722AE1B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9A71-58CB-44E5-8B4A-6D6C56B0B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45B2DF-CC84-4050-A5E3-2F5A1B0F0B96}" type="datetime1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8DBC6F-B39F-4C18-8FDE-CE3FE737D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Подготовка РСВ в программе «Баланс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W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Заполнение рассчитываемых значений и полей для ручного ввода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8229600" cy="4824536"/>
          </a:xfrm>
        </p:spPr>
      </p:pic>
    </p:spTree>
    <p:extLst>
      <p:ext uri="{BB962C8B-B14F-4D97-AF65-F5344CB8AC3E}">
        <p14:creationId xmlns:p14="http://schemas.microsoft.com/office/powerpoint/2010/main" val="701305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Групповые действия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7622067" cy="370088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431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Формирование сведений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2856"/>
            <a:ext cx="2763367" cy="237268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289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Пример формирования сведений с ошибками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577119" cy="468052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234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Пример формирования сведений с ошибками по сотрудникам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400987" cy="468052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132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78098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Протокол ошибок по Разделу 1 формы РСВ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и каждому сотруднику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700808"/>
            <a:ext cx="8394192" cy="3672408"/>
          </a:xfrm>
        </p:spPr>
      </p:pic>
    </p:spTree>
    <p:extLst>
      <p:ext uri="{BB962C8B-B14F-4D97-AF65-F5344CB8AC3E}">
        <p14:creationId xmlns:p14="http://schemas.microsoft.com/office/powerpoint/2010/main" val="112529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Протокол ошибок в блокноте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52928" cy="468255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0273-4DE9-4612-A941-E8F7A42D94F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0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>
                <a:solidFill>
                  <a:srgbClr val="0070C0"/>
                </a:solidFill>
              </a:rPr>
              <a:t>Формирование сведений без ошибок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58145" cy="460851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697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Итоговый документ РСВ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8" y="1340768"/>
            <a:ext cx="8229600" cy="144016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140968"/>
            <a:ext cx="82296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309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Форматно-логический контроль сформированного РСВ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229600" cy="36004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529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Форма РСВ расположена в комплекте отёчности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«РСВ, НДФЛ и отчетность в ПФР»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67100" cy="468052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Перевод документа в состояние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«Готов к сдаче»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8229600" cy="309634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525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Указание подписывающего лица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879831" cy="446449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69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Выгрузка сформированного документа на диск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388843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2590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Выгрузка файла РСВ на диск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616624" cy="468187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6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70C0"/>
                </a:solidFill>
              </a:rPr>
              <a:t>Отправка формы через КЭ-</a:t>
            </a:r>
            <a:r>
              <a:rPr lang="ru-RU" sz="3600" dirty="0" err="1">
                <a:solidFill>
                  <a:srgbClr val="0070C0"/>
                </a:solidFill>
              </a:rPr>
              <a:t>Лайт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0273-4DE9-4612-A941-E8F7A42D94F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29600" cy="14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70" y="3068960"/>
            <a:ext cx="6731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402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70C0"/>
                </a:solidFill>
              </a:rPr>
              <a:t>Создание уточненной РСВ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0273-4DE9-4612-A941-E8F7A42D94F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08620" cy="39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588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224136"/>
          </a:xfrm>
        </p:spPr>
        <p:txBody>
          <a:bodyPr/>
          <a:lstStyle/>
          <a:p>
            <a:r>
              <a:rPr lang="ru-RU" sz="3200" dirty="0">
                <a:solidFill>
                  <a:srgbClr val="0070C0"/>
                </a:solidFill>
              </a:rPr>
              <a:t>Добавление только тех сотрудников в уточненную РСВ, по которым необходимо внести изменения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0273-4DE9-4612-A941-E8F7A42D94F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51" y="1600200"/>
            <a:ext cx="6808801" cy="423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524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70C0"/>
                </a:solidFill>
              </a:rPr>
              <a:t>Расчет уточненной формы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0273-4DE9-4612-A941-E8F7A42D94F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4734"/>
            <a:ext cx="8229600" cy="423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5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Начало работы: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Импорт списка сотрудников из файла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422501" cy="460851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34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Импорт списка сотрудников (продолжение)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13" y="1268760"/>
            <a:ext cx="6389447" cy="466645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5470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Импорт РСВ из </a:t>
            </a:r>
            <a:r>
              <a:rPr lang="en-US" sz="3600" dirty="0" smtClean="0">
                <a:solidFill>
                  <a:srgbClr val="0070C0"/>
                </a:solidFill>
              </a:rPr>
              <a:t>xml-</a:t>
            </a:r>
            <a:r>
              <a:rPr lang="ru-RU" sz="3600" dirty="0" smtClean="0">
                <a:solidFill>
                  <a:srgbClr val="0070C0"/>
                </a:solidFill>
              </a:rPr>
              <a:t>файла, сформированного в другой программе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4" y="1412776"/>
            <a:ext cx="7835611" cy="446449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6753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Форма «Начальные данные»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27" y="1124745"/>
            <a:ext cx="6642346" cy="48245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0273-4DE9-4612-A941-E8F7A42D94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Добавление сотрудников из справочника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86" y="1196752"/>
            <a:ext cx="6672682" cy="47293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91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Ввод суммы выплат и иных вознаграждений.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Расчет Базы и страховых взносов. 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43" y="1265662"/>
            <a:ext cx="6147985" cy="4544853"/>
          </a:xfrm>
        </p:spPr>
      </p:pic>
    </p:spTree>
    <p:extLst>
      <p:ext uri="{BB962C8B-B14F-4D97-AF65-F5344CB8AC3E}">
        <p14:creationId xmlns:p14="http://schemas.microsoft.com/office/powerpoint/2010/main" val="310531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РСВ, Разделы 1-2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8229600" cy="460851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C168-0747-4631-BA09-C59139B42C5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0FF79A-932F-4BFA-A081-D420EC9A472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4618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1059</Words>
  <Application>Microsoft Office PowerPoint</Application>
  <PresentationFormat>Экран (4:3)</PresentationFormat>
  <Paragraphs>126</Paragraphs>
  <Slides>27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Подготовка РСВ в программе «Баланс-2W»</vt:lpstr>
      <vt:lpstr>Форма РСВ расположена в комплекте отёчности  «РСВ, НДФЛ и отчетность в ПФР» </vt:lpstr>
      <vt:lpstr>Начало работы: Импорт списка сотрудников из файла</vt:lpstr>
      <vt:lpstr>Импорт списка сотрудников (продолжение)</vt:lpstr>
      <vt:lpstr>Импорт РСВ из xml-файла, сформированного в другой программе</vt:lpstr>
      <vt:lpstr>Форма «Начальные данные»</vt:lpstr>
      <vt:lpstr>Добавление сотрудников из справочника</vt:lpstr>
      <vt:lpstr> Ввод суммы выплат и иных вознаграждений. Расчет Базы и страховых взносов.  </vt:lpstr>
      <vt:lpstr>РСВ, Разделы 1-2</vt:lpstr>
      <vt:lpstr>Заполнение рассчитываемых значений и полей для ручного ввода</vt:lpstr>
      <vt:lpstr>Групповые действия</vt:lpstr>
      <vt:lpstr>Формирование сведений</vt:lpstr>
      <vt:lpstr>Пример формирования сведений с ошибками</vt:lpstr>
      <vt:lpstr>Пример формирования сведений с ошибками по сотрудникам</vt:lpstr>
      <vt:lpstr>Протокол ошибок по Разделу 1 формы РСВ  и каждому сотруднику</vt:lpstr>
      <vt:lpstr>Протокол ошибок в блокноте</vt:lpstr>
      <vt:lpstr>Формирование сведений без ошибок</vt:lpstr>
      <vt:lpstr>Итоговый документ РСВ</vt:lpstr>
      <vt:lpstr>Форматно-логический контроль сформированного РСВ</vt:lpstr>
      <vt:lpstr>Перевод документа в состояние  «Готов к сдаче»</vt:lpstr>
      <vt:lpstr>Указание подписывающего лица</vt:lpstr>
      <vt:lpstr>Выгрузка сформированного документа на диск</vt:lpstr>
      <vt:lpstr>Выгрузка файла РСВ на диск</vt:lpstr>
      <vt:lpstr>Отправка формы через КЭ-Лайт</vt:lpstr>
      <vt:lpstr>Создание уточненной РСВ</vt:lpstr>
      <vt:lpstr>Добавление только тех сотрудников в уточненную РСВ, по которым необходимо внести изменения</vt:lpstr>
      <vt:lpstr>Расчет уточненной формы</vt:lpstr>
    </vt:vector>
  </TitlesOfParts>
  <Company>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kozeev</dc:creator>
  <cp:lastModifiedBy>Пономарёва</cp:lastModifiedBy>
  <cp:revision>414</cp:revision>
  <dcterms:created xsi:type="dcterms:W3CDTF">2008-02-11T12:38:44Z</dcterms:created>
  <dcterms:modified xsi:type="dcterms:W3CDTF">2017-05-25T14:14:53Z</dcterms:modified>
</cp:coreProperties>
</file>